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8" r:id="rId1"/>
  </p:sldMasterIdLst>
  <p:notesMasterIdLst>
    <p:notesMasterId r:id="rId45"/>
  </p:notesMasterIdLst>
  <p:handoutMasterIdLst>
    <p:handoutMasterId r:id="rId46"/>
  </p:handoutMasterIdLst>
  <p:sldIdLst>
    <p:sldId id="256" r:id="rId2"/>
    <p:sldId id="274" r:id="rId3"/>
    <p:sldId id="281" r:id="rId4"/>
    <p:sldId id="279" r:id="rId5"/>
    <p:sldId id="327" r:id="rId6"/>
    <p:sldId id="325" r:id="rId7"/>
    <p:sldId id="326" r:id="rId8"/>
    <p:sldId id="323" r:id="rId9"/>
    <p:sldId id="324" r:id="rId10"/>
    <p:sldId id="308" r:id="rId11"/>
    <p:sldId id="268" r:id="rId12"/>
    <p:sldId id="282" r:id="rId13"/>
    <p:sldId id="283" r:id="rId14"/>
    <p:sldId id="284" r:id="rId15"/>
    <p:sldId id="309" r:id="rId16"/>
    <p:sldId id="315" r:id="rId17"/>
    <p:sldId id="317" r:id="rId18"/>
    <p:sldId id="322" r:id="rId19"/>
    <p:sldId id="318" r:id="rId20"/>
    <p:sldId id="319" r:id="rId21"/>
    <p:sldId id="297" r:id="rId22"/>
    <p:sldId id="286" r:id="rId23"/>
    <p:sldId id="288" r:id="rId24"/>
    <p:sldId id="289" r:id="rId25"/>
    <p:sldId id="291" r:id="rId26"/>
    <p:sldId id="293" r:id="rId27"/>
    <p:sldId id="292" r:id="rId28"/>
    <p:sldId id="294" r:id="rId29"/>
    <p:sldId id="290" r:id="rId30"/>
    <p:sldId id="295" r:id="rId31"/>
    <p:sldId id="296" r:id="rId32"/>
    <p:sldId id="298" r:id="rId33"/>
    <p:sldId id="312" r:id="rId34"/>
    <p:sldId id="321" r:id="rId35"/>
    <p:sldId id="320" r:id="rId36"/>
    <p:sldId id="299" r:id="rId37"/>
    <p:sldId id="300" r:id="rId38"/>
    <p:sldId id="301" r:id="rId39"/>
    <p:sldId id="313" r:id="rId40"/>
    <p:sldId id="305" r:id="rId41"/>
    <p:sldId id="314" r:id="rId42"/>
    <p:sldId id="271" r:id="rId43"/>
    <p:sldId id="260" r:id="rId44"/>
  </p:sldIdLst>
  <p:sldSz cx="9144000" cy="5143500" type="screen16x9"/>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DFA595B-EE3C-8F4E-961B-A406DE362A6D}">
          <p14:sldIdLst>
            <p14:sldId id="256"/>
            <p14:sldId id="274"/>
            <p14:sldId id="281"/>
            <p14:sldId id="279"/>
            <p14:sldId id="327"/>
            <p14:sldId id="325"/>
            <p14:sldId id="326"/>
            <p14:sldId id="323"/>
            <p14:sldId id="324"/>
            <p14:sldId id="308"/>
            <p14:sldId id="268"/>
          </p14:sldIdLst>
        </p14:section>
        <p14:section name="GitHub" id="{6C15A7DF-BA84-F940-A291-9898246A1856}">
          <p14:sldIdLst>
            <p14:sldId id="282"/>
            <p14:sldId id="283"/>
            <p14:sldId id="284"/>
            <p14:sldId id="309"/>
          </p14:sldIdLst>
        </p14:section>
        <p14:section name="EB IAM" id="{58A568EF-5971-9446-82C8-3609A28ED0C3}">
          <p14:sldIdLst>
            <p14:sldId id="315"/>
            <p14:sldId id="317"/>
            <p14:sldId id="322"/>
            <p14:sldId id="318"/>
            <p14:sldId id="319"/>
          </p14:sldIdLst>
        </p14:section>
        <p14:section name="EC2" id="{B4878EED-FE5B-E642-9958-5ACF799CF66A}">
          <p14:sldIdLst>
            <p14:sldId id="297"/>
            <p14:sldId id="286"/>
            <p14:sldId id="288"/>
            <p14:sldId id="289"/>
            <p14:sldId id="291"/>
            <p14:sldId id="293"/>
            <p14:sldId id="292"/>
          </p14:sldIdLst>
        </p14:section>
        <p14:section name="Jenkins Install" id="{EDAB8ACE-5EED-F843-B472-1FBF23A24AEF}">
          <p14:sldIdLst>
            <p14:sldId id="294"/>
            <p14:sldId id="290"/>
            <p14:sldId id="295"/>
            <p14:sldId id="296"/>
            <p14:sldId id="298"/>
            <p14:sldId id="312"/>
            <p14:sldId id="321"/>
            <p14:sldId id="320"/>
            <p14:sldId id="299"/>
            <p14:sldId id="300"/>
            <p14:sldId id="301"/>
            <p14:sldId id="313"/>
            <p14:sldId id="305"/>
          </p14:sldIdLst>
        </p14:section>
        <p14:section name="Wrapup" id="{20F26B90-722A-CA46-BC29-7C99C960E821}">
          <p14:sldIdLst>
            <p14:sldId id="314"/>
            <p14:sldId id="271"/>
            <p14:sldId id="260"/>
          </p14:sldIdLst>
        </p14:section>
      </p14:sectionLst>
    </p:ext>
    <p:ext uri="{EFAFB233-063F-42B5-8137-9DF3F51BA10A}">
      <p15:sldGuideLst xmlns:p15="http://schemas.microsoft.com/office/powerpoint/2012/main">
        <p15:guide id="1" orient="horz" pos="208">
          <p15:clr>
            <a:srgbClr val="A4A3A4"/>
          </p15:clr>
        </p15:guide>
        <p15:guide id="2" pos="35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265"/>
    <a:srgbClr val="2C2C5E"/>
    <a:srgbClr val="2A3676"/>
    <a:srgbClr val="2C2B5B"/>
    <a:srgbClr val="2D2A59"/>
    <a:srgbClr val="2B336F"/>
    <a:srgbClr val="100D2F"/>
    <a:srgbClr val="349C39"/>
    <a:srgbClr val="349B39"/>
    <a:srgbClr val="0E0C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92" autoAdjust="0"/>
    <p:restoredTop sz="94622" autoAdjust="0"/>
  </p:normalViewPr>
  <p:slideViewPr>
    <p:cSldViewPr snapToGrid="0">
      <p:cViewPr>
        <p:scale>
          <a:sx n="100" d="100"/>
          <a:sy n="100" d="100"/>
        </p:scale>
        <p:origin x="688" y="1432"/>
      </p:cViewPr>
      <p:guideLst>
        <p:guide orient="horz" pos="208"/>
        <p:guide pos="358"/>
      </p:guideLst>
    </p:cSldViewPr>
  </p:slideViewPr>
  <p:notesTextViewPr>
    <p:cViewPr>
      <p:scale>
        <a:sx n="100" d="100"/>
        <a:sy n="100" d="100"/>
      </p:scale>
      <p:origin x="0" y="0"/>
    </p:cViewPr>
  </p:notesTextViewPr>
  <p:sorterViewPr>
    <p:cViewPr>
      <p:scale>
        <a:sx n="156" d="100"/>
        <a:sy n="156" d="100"/>
      </p:scale>
      <p:origin x="0" y="0"/>
    </p:cViewPr>
  </p:sorterViewPr>
  <p:notesViewPr>
    <p:cSldViewPr snapToGrid="0">
      <p:cViewPr varScale="1">
        <p:scale>
          <a:sx n="99" d="100"/>
          <a:sy n="99" d="100"/>
        </p:scale>
        <p:origin x="1920" y="176"/>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04B15E4-8093-B541-9205-FE6E0C368BCB}" type="datetimeFigureOut">
              <a:rPr lang="en-US" smtClean="0"/>
              <a:t>10/19/17</a:t>
            </a:fld>
            <a:endParaRPr lang="en-US"/>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E46B5337-DE60-FE46-B25D-E9C56436EA41}" type="slidenum">
              <a:rPr lang="en-US" smtClean="0"/>
              <a:t>‹#›</a:t>
            </a:fld>
            <a:endParaRPr lang="en-US"/>
          </a:p>
        </p:txBody>
      </p:sp>
    </p:spTree>
    <p:extLst>
      <p:ext uri="{BB962C8B-B14F-4D97-AF65-F5344CB8AC3E}">
        <p14:creationId xmlns:p14="http://schemas.microsoft.com/office/powerpoint/2010/main" val="3323711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vl1pPr>
          </a:lstStyle>
          <a:p>
            <a:fld id="{64DCAC1D-0014-3042-AD57-BE90BD001168}" type="datetimeFigureOut">
              <a:rPr lang="en-US" smtClean="0"/>
              <a:t>10/19/17</a:t>
            </a:fld>
            <a:endParaRPr lang="en-US"/>
          </a:p>
        </p:txBody>
      </p:sp>
      <p:sp>
        <p:nvSpPr>
          <p:cNvPr id="4" name="Slide Image Placeholder 3"/>
          <p:cNvSpPr>
            <a:spLocks noGrp="1" noRot="1" noChangeAspect="1"/>
          </p:cNvSpPr>
          <p:nvPr>
            <p:ph type="sldImg" idx="2"/>
          </p:nvPr>
        </p:nvSpPr>
        <p:spPr>
          <a:xfrm>
            <a:off x="330200" y="696913"/>
            <a:ext cx="61976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lIns="91440" tIns="45720" rIns="91440" bIns="45720" rtlCol="0" anchor="b"/>
          <a:lstStyle>
            <a:lvl1pPr algn="r">
              <a:defRPr sz="1200"/>
            </a:lvl1pPr>
          </a:lstStyle>
          <a:p>
            <a:fld id="{466661DF-343D-BB44-9D97-97D0C81D1049}" type="slidenum">
              <a:rPr lang="en-US" smtClean="0"/>
              <a:t>‹#›</a:t>
            </a:fld>
            <a:endParaRPr lang="en-US"/>
          </a:p>
        </p:txBody>
      </p:sp>
    </p:spTree>
    <p:extLst>
      <p:ext uri="{BB962C8B-B14F-4D97-AF65-F5344CB8AC3E}">
        <p14:creationId xmlns:p14="http://schemas.microsoft.com/office/powerpoint/2010/main" val="24576159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Alan </a:t>
            </a:r>
            <a:r>
              <a:rPr lang="en-US" b="1" dirty="0"/>
              <a:t>Pearce</a:t>
            </a:r>
            <a:r>
              <a:rPr lang="en-US" dirty="0"/>
              <a:t>, a journalist who has written for Time magazine, Sky News, the BBC, and The Sunday Times covering conflicts from the Khmer Rouge to the Taliban. Today he trains other media professionals in cyber-security and digital counter-surveillance. </a:t>
            </a:r>
          </a:p>
          <a:p>
            <a:endParaRPr lang="en-US" dirty="0"/>
          </a:p>
          <a:p>
            <a:r>
              <a:rPr lang="en-US" dirty="0"/>
              <a:t>Pearce will speak about the dangers of the surface web, the one we all use every day, insisting it is just as dangerous as the deep web. </a:t>
            </a:r>
          </a:p>
          <a:p>
            <a:r>
              <a:rPr lang="en-US" dirty="0"/>
              <a:t/>
            </a:r>
            <a:br>
              <a:rPr lang="en-US" dirty="0"/>
            </a:br>
            <a:r>
              <a:rPr lang="en-US" b="1" dirty="0"/>
              <a:t>Nichole Eagan</a:t>
            </a:r>
            <a:r>
              <a:rPr lang="en-US" dirty="0"/>
              <a:t>, CEO of </a:t>
            </a:r>
            <a:r>
              <a:rPr lang="en-US" dirty="0" err="1"/>
              <a:t>Darktrace</a:t>
            </a:r>
            <a:r>
              <a:rPr lang="en-US" dirty="0"/>
              <a:t> a global machine learning company for cyber defense, will provide the afternoon keynote. Nicole was named ‘Woman of the Year’ at the 2016 Cyber Security Awards for successfully introducing disruptive machine learning technology to the global market. </a:t>
            </a:r>
          </a:p>
          <a:p>
            <a:endParaRPr lang="en-US" dirty="0"/>
          </a:p>
          <a:p>
            <a:r>
              <a:rPr lang="en-US" dirty="0"/>
              <a:t>Eagan will speak about the cyber security arms race and how artificial intelligence-based systems to continually measure the security of business environments. </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466661DF-343D-BB44-9D97-97D0C81D1049}" type="slidenum">
              <a:rPr lang="en-US" smtClean="0"/>
              <a:t>7</a:t>
            </a:fld>
            <a:endParaRPr lang="en-US"/>
          </a:p>
        </p:txBody>
      </p:sp>
    </p:spTree>
    <p:extLst>
      <p:ext uri="{BB962C8B-B14F-4D97-AF65-F5344CB8AC3E}">
        <p14:creationId xmlns:p14="http://schemas.microsoft.com/office/powerpoint/2010/main" val="1913224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6661DF-343D-BB44-9D97-97D0C81D1049}" type="slidenum">
              <a:rPr lang="en-US" smtClean="0"/>
              <a:t>11</a:t>
            </a:fld>
            <a:endParaRPr lang="en-US"/>
          </a:p>
        </p:txBody>
      </p:sp>
    </p:spTree>
    <p:extLst>
      <p:ext uri="{BB962C8B-B14F-4D97-AF65-F5344CB8AC3E}">
        <p14:creationId xmlns:p14="http://schemas.microsoft.com/office/powerpoint/2010/main" val="1096729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tiff"/><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tif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tiff"/><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tiff"/><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tiff"/><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tiff"/><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Con2017-Title1">
    <p:spTree>
      <p:nvGrpSpPr>
        <p:cNvPr id="1" name=""/>
        <p:cNvGrpSpPr/>
        <p:nvPr/>
      </p:nvGrpSpPr>
      <p:grpSpPr>
        <a:xfrm>
          <a:off x="0" y="0"/>
          <a:ext cx="0" cy="0"/>
          <a:chOff x="0" y="0"/>
          <a:chExt cx="0" cy="0"/>
        </a:xfrm>
      </p:grpSpPr>
      <p:sp>
        <p:nvSpPr>
          <p:cNvPr id="40" name="Subtitle 2"/>
          <p:cNvSpPr txBox="1">
            <a:spLocks/>
          </p:cNvSpPr>
          <p:nvPr userDrawn="1"/>
        </p:nvSpPr>
        <p:spPr>
          <a:xfrm>
            <a:off x="524263" y="4479554"/>
            <a:ext cx="8077870" cy="337980"/>
          </a:xfrm>
          <a:prstGeom prst="rect">
            <a:avLst/>
          </a:prstGeom>
        </p:spPr>
        <p:txBody>
          <a:bodyPr vert="horz" lIns="91440" tIns="45720" rIns="91440" bIns="45720" rtlCol="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10253F"/>
                </a:solidFill>
                <a:latin typeface="+mj-lt"/>
                <a:ea typeface="+mn-ea"/>
                <a:cs typeface="+mn-cs"/>
              </a:defRPr>
            </a:lvl1pPr>
            <a:lvl2pPr marL="457200" indent="0" algn="ctr" defTabSz="914400" rtl="0" eaLnBrk="1" latinLnBrk="0" hangingPunct="1">
              <a:lnSpc>
                <a:spcPct val="95000"/>
              </a:lnSpc>
              <a:spcBef>
                <a:spcPts val="840"/>
              </a:spcBef>
              <a:buClr>
                <a:schemeClr val="tx2"/>
              </a:buClr>
              <a:buFontTx/>
              <a:buNone/>
              <a:defRPr lang="en-US" sz="1800" kern="1200">
                <a:solidFill>
                  <a:schemeClr val="tx1">
                    <a:tint val="75000"/>
                  </a:schemeClr>
                </a:solidFill>
                <a:latin typeface="+mj-lt"/>
                <a:ea typeface="+mn-ea"/>
                <a:cs typeface="+mn-cs"/>
              </a:defRPr>
            </a:lvl2pPr>
            <a:lvl3pPr marL="914400" indent="0" algn="ctr" defTabSz="914400" rtl="0" eaLnBrk="1" latinLnBrk="0" hangingPunct="1">
              <a:lnSpc>
                <a:spcPct val="95000"/>
              </a:lnSpc>
              <a:spcBef>
                <a:spcPts val="840"/>
              </a:spcBef>
              <a:buFont typeface="Arial" pitchFamily="34" charset="0"/>
              <a:buNone/>
              <a:defRPr lang="en-US" sz="1600" kern="1200">
                <a:solidFill>
                  <a:schemeClr val="tx1">
                    <a:tint val="75000"/>
                  </a:schemeClr>
                </a:solidFill>
                <a:latin typeface="+mj-lt"/>
                <a:ea typeface="+mn-ea"/>
                <a:cs typeface="+mn-cs"/>
              </a:defRPr>
            </a:lvl3pPr>
            <a:lvl4pPr marL="1371600" indent="0" algn="ctr" defTabSz="914400" rtl="0" eaLnBrk="1" latinLnBrk="0" hangingPunct="1">
              <a:lnSpc>
                <a:spcPct val="95000"/>
              </a:lnSpc>
              <a:spcBef>
                <a:spcPts val="840"/>
              </a:spcBef>
              <a:buFont typeface="Arial" pitchFamily="34" charset="0"/>
              <a:buNone/>
              <a:defRPr lang="en-US" sz="1400" kern="1200">
                <a:solidFill>
                  <a:schemeClr val="tx1">
                    <a:tint val="75000"/>
                  </a:schemeClr>
                </a:solidFill>
                <a:latin typeface="+mj-lt"/>
                <a:ea typeface="+mn-ea"/>
                <a:cs typeface="+mn-cs"/>
              </a:defRPr>
            </a:lvl4pPr>
            <a:lvl5pPr marL="1828800" indent="0" algn="ctr" defTabSz="914400" rtl="0" eaLnBrk="1" latinLnBrk="0" hangingPunct="1">
              <a:lnSpc>
                <a:spcPct val="95000"/>
              </a:lnSpc>
              <a:spcBef>
                <a:spcPts val="840"/>
              </a:spcBef>
              <a:buFont typeface="Arial" pitchFamily="34" charset="0"/>
              <a:buNone/>
              <a:defRPr lang="en-US" sz="14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dirty="0"/>
          </a:p>
        </p:txBody>
      </p:sp>
      <p:sp>
        <p:nvSpPr>
          <p:cNvPr id="38" name="Title 1"/>
          <p:cNvSpPr txBox="1">
            <a:spLocks/>
          </p:cNvSpPr>
          <p:nvPr userDrawn="1"/>
        </p:nvSpPr>
        <p:spPr>
          <a:xfrm>
            <a:off x="507998" y="4419599"/>
            <a:ext cx="7950617" cy="330201"/>
          </a:xfrm>
          <a:prstGeom prst="rect">
            <a:avLst/>
          </a:prstGeom>
        </p:spPr>
        <p:txBody>
          <a:bodyPr/>
          <a:lstStyle>
            <a:lvl1pPr algn="l" defTabSz="914400" rtl="0" eaLnBrk="1" latinLnBrk="0" hangingPunct="1">
              <a:lnSpc>
                <a:spcPct val="80000"/>
              </a:lnSpc>
              <a:spcBef>
                <a:spcPct val="0"/>
              </a:spcBef>
              <a:buNone/>
              <a:defRPr lang="en-US" sz="2800" b="0" kern="1200" spc="0" baseline="0" dirty="0">
                <a:solidFill>
                  <a:srgbClr val="10253F"/>
                </a:solidFill>
                <a:latin typeface="+mj-lt"/>
                <a:ea typeface="+mj-ea"/>
                <a:cs typeface="+mj-cs"/>
              </a:defRPr>
            </a:lvl1pPr>
          </a:lstStyle>
          <a:p>
            <a:endParaRPr lang="en-US" sz="1800" dirty="0"/>
          </a:p>
        </p:txBody>
      </p:sp>
      <p:sp>
        <p:nvSpPr>
          <p:cNvPr id="41" name="Title 1"/>
          <p:cNvSpPr txBox="1">
            <a:spLocks/>
          </p:cNvSpPr>
          <p:nvPr userDrawn="1"/>
        </p:nvSpPr>
        <p:spPr>
          <a:xfrm>
            <a:off x="474131" y="3928533"/>
            <a:ext cx="7950617" cy="330201"/>
          </a:xfrm>
          <a:prstGeom prst="rect">
            <a:avLst/>
          </a:prstGeom>
        </p:spPr>
        <p:txBody>
          <a:bodyPr/>
          <a:lstStyle>
            <a:lvl1pPr algn="l" defTabSz="914400" rtl="0" eaLnBrk="1" latinLnBrk="0" hangingPunct="1">
              <a:lnSpc>
                <a:spcPct val="80000"/>
              </a:lnSpc>
              <a:spcBef>
                <a:spcPct val="0"/>
              </a:spcBef>
              <a:buNone/>
              <a:defRPr lang="en-US" sz="2800" b="0" kern="1200" spc="0" baseline="0" dirty="0">
                <a:solidFill>
                  <a:srgbClr val="10253F"/>
                </a:solidFill>
                <a:latin typeface="+mj-lt"/>
                <a:ea typeface="+mj-ea"/>
                <a:cs typeface="+mj-cs"/>
              </a:defRPr>
            </a:lvl1pPr>
          </a:lstStyle>
          <a:p>
            <a:endParaRPr lang="en-US" sz="2400" dirty="0"/>
          </a:p>
        </p:txBody>
      </p:sp>
      <p:sp>
        <p:nvSpPr>
          <p:cNvPr id="4" name="Title 3"/>
          <p:cNvSpPr>
            <a:spLocks noGrp="1"/>
          </p:cNvSpPr>
          <p:nvPr>
            <p:ph type="title"/>
          </p:nvPr>
        </p:nvSpPr>
        <p:spPr>
          <a:xfrm>
            <a:off x="160866" y="4084107"/>
            <a:ext cx="8280400" cy="454025"/>
          </a:xfrm>
          <a:prstGeom prst="rect">
            <a:avLst/>
          </a:prstGeom>
        </p:spPr>
        <p:txBody>
          <a:bodyPr vert="horz"/>
          <a:lstStyle>
            <a:lvl1pPr algn="l">
              <a:defRPr sz="2400" b="1">
                <a:solidFill>
                  <a:srgbClr val="000090"/>
                </a:soli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69333" y="4589463"/>
            <a:ext cx="8415338" cy="482600"/>
          </a:xfrm>
        </p:spPr>
        <p:txBody>
          <a:bodyPr>
            <a:normAutofit/>
          </a:bodyPr>
          <a:lstStyle>
            <a:lvl1pPr marL="0" indent="0">
              <a:buNone/>
              <a:defRPr sz="2000"/>
            </a:lvl1pPr>
          </a:lstStyle>
          <a:p>
            <a:pPr lvl="0"/>
            <a:r>
              <a:rPr lang="en-US" dirty="0" smtClean="0"/>
              <a:t>Click to edit Master text styles</a:t>
            </a:r>
            <a:endParaRPr lang="en-US" dirty="0"/>
          </a:p>
        </p:txBody>
      </p:sp>
      <p:sp>
        <p:nvSpPr>
          <p:cNvPr id="9" name="TextBox 8"/>
          <p:cNvSpPr txBox="1"/>
          <p:nvPr userDrawn="1"/>
        </p:nvSpPr>
        <p:spPr>
          <a:xfrm>
            <a:off x="5988021" y="3854637"/>
            <a:ext cx="3155979" cy="246221"/>
          </a:xfrm>
          <a:prstGeom prst="rect">
            <a:avLst/>
          </a:prstGeom>
          <a:noFill/>
        </p:spPr>
        <p:txBody>
          <a:bodyPr wrap="square" rtlCol="0">
            <a:spAutoFit/>
          </a:bodyPr>
          <a:lstStyle/>
          <a:p>
            <a:pPr algn="r"/>
            <a:r>
              <a:rPr lang="en-US" sz="1000" dirty="0" smtClean="0">
                <a:solidFill>
                  <a:schemeClr val="bg1">
                    <a:lumMod val="65000"/>
                  </a:schemeClr>
                </a:solidFill>
              </a:rPr>
              <a:t>Cisco Public 2017 All Rights Reserved</a:t>
            </a:r>
            <a:endParaRPr lang="en-US" sz="1000" dirty="0">
              <a:solidFill>
                <a:schemeClr val="bg1">
                  <a:lumMod val="65000"/>
                </a:schemeClr>
              </a:solidFill>
            </a:endParaRPr>
          </a:p>
        </p:txBody>
      </p:sp>
      <p:pic>
        <p:nvPicPr>
          <p:cNvPr id="6" name="Picture 5"/>
          <p:cNvPicPr>
            <a:picLocks noChangeAspect="1"/>
          </p:cNvPicPr>
          <p:nvPr userDrawn="1"/>
        </p:nvPicPr>
        <p:blipFill>
          <a:blip r:embed="rId2"/>
          <a:stretch>
            <a:fillRect/>
          </a:stretch>
        </p:blipFill>
        <p:spPr>
          <a:xfrm>
            <a:off x="0" y="12779"/>
            <a:ext cx="9144000" cy="38608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69333" y="179927"/>
            <a:ext cx="1049867" cy="556102"/>
          </a:xfrm>
          <a:prstGeom prst="rect">
            <a:avLst/>
          </a:prstGeom>
        </p:spPr>
      </p:pic>
    </p:spTree>
    <p:extLst>
      <p:ext uri="{BB962C8B-B14F-4D97-AF65-F5344CB8AC3E}">
        <p14:creationId xmlns:p14="http://schemas.microsoft.com/office/powerpoint/2010/main" val="613301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Con Blank Silhouette">
    <p:spTree>
      <p:nvGrpSpPr>
        <p:cNvPr id="1" name=""/>
        <p:cNvGrpSpPr/>
        <p:nvPr/>
      </p:nvGrpSpPr>
      <p:grpSpPr>
        <a:xfrm>
          <a:off x="0" y="0"/>
          <a:ext cx="0" cy="0"/>
          <a:chOff x="0" y="0"/>
          <a:chExt cx="0" cy="0"/>
        </a:xfrm>
      </p:grpSpPr>
      <p:pic>
        <p:nvPicPr>
          <p:cNvPr id="3" name="Picture 2" descr="Screen Shot 2016-06-08 at 5.13.39 PM.png"/>
          <p:cNvPicPr>
            <a:picLocks noChangeAspect="1"/>
          </p:cNvPicPr>
          <p:nvPr userDrawn="1"/>
        </p:nvPicPr>
        <p:blipFill>
          <a:blip r:embed="rId2" cstate="print">
            <a:alphaModFix amt="0"/>
            <a:extLst>
              <a:ext uri="{28A0092B-C50C-407E-A947-70E740481C1C}">
                <a14:useLocalDpi xmlns:a14="http://schemas.microsoft.com/office/drawing/2010/main"/>
              </a:ext>
            </a:extLst>
          </a:blip>
          <a:stretch>
            <a:fillRect/>
          </a:stretch>
        </p:blipFill>
        <p:spPr>
          <a:xfrm>
            <a:off x="3476568" y="1820334"/>
            <a:ext cx="1781587" cy="1689100"/>
          </a:xfrm>
          <a:prstGeom prst="rect">
            <a:avLst/>
          </a:prstGeom>
        </p:spPr>
      </p:pic>
      <p:pic>
        <p:nvPicPr>
          <p:cNvPr id="6" name="Picture 5"/>
          <p:cNvPicPr>
            <a:picLocks noChangeAspect="1"/>
          </p:cNvPicPr>
          <p:nvPr userDrawn="1"/>
        </p:nvPicPr>
        <p:blipFill>
          <a:blip r:embed="rId3">
            <a:alphaModFix amt="5000"/>
            <a:extLst>
              <a:ext uri="{28A0092B-C50C-407E-A947-70E740481C1C}">
                <a14:useLocalDpi xmlns:a14="http://schemas.microsoft.com/office/drawing/2010/main"/>
              </a:ext>
            </a:extLst>
          </a:blip>
          <a:stretch>
            <a:fillRect/>
          </a:stretch>
        </p:blipFill>
        <p:spPr>
          <a:xfrm>
            <a:off x="2806700" y="1041400"/>
            <a:ext cx="3131820" cy="3131820"/>
          </a:xfrm>
          <a:prstGeom prst="rect">
            <a:avLst/>
          </a:prstGeom>
        </p:spPr>
      </p:pic>
      <p:sp>
        <p:nvSpPr>
          <p:cNvPr id="4" name="TextBox 3"/>
          <p:cNvSpPr txBox="1"/>
          <p:nvPr userDrawn="1"/>
        </p:nvSpPr>
        <p:spPr>
          <a:xfrm>
            <a:off x="0" y="4769012"/>
            <a:ext cx="3155979" cy="246221"/>
          </a:xfrm>
          <a:prstGeom prst="rect">
            <a:avLst/>
          </a:prstGeom>
          <a:noFill/>
        </p:spPr>
        <p:txBody>
          <a:bodyPr wrap="square" rtlCol="0">
            <a:spAutoFit/>
          </a:bodyPr>
          <a:lstStyle/>
          <a:p>
            <a:r>
              <a:rPr lang="en-US" sz="1000" dirty="0" smtClean="0">
                <a:solidFill>
                  <a:schemeClr val="bg1">
                    <a:lumMod val="65000"/>
                  </a:schemeClr>
                </a:solidFill>
              </a:rPr>
              <a:t>Cisco Public 2017 All Rights Reserved</a:t>
            </a:r>
            <a:endParaRPr lang="en-US" sz="1000" dirty="0">
              <a:solidFill>
                <a:schemeClr val="bg1">
                  <a:lumMod val="65000"/>
                </a:schemeClr>
              </a:solidFill>
            </a:endParaRPr>
          </a:p>
        </p:txBody>
      </p:sp>
    </p:spTree>
    <p:extLst>
      <p:ext uri="{BB962C8B-B14F-4D97-AF65-F5344CB8AC3E}">
        <p14:creationId xmlns:p14="http://schemas.microsoft.com/office/powerpoint/2010/main" val="155205115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ecCon Plain Silhouette Text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alphaModFix amt="8000"/>
            <a:extLst>
              <a:ext uri="{28A0092B-C50C-407E-A947-70E740481C1C}">
                <a14:useLocalDpi xmlns:a14="http://schemas.microsoft.com/office/drawing/2010/main"/>
              </a:ext>
            </a:extLst>
          </a:blip>
          <a:stretch>
            <a:fillRect/>
          </a:stretch>
        </p:blipFill>
        <p:spPr>
          <a:xfrm>
            <a:off x="0" y="1181100"/>
            <a:ext cx="9144000" cy="2767642"/>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 2017 Cisco and/or its affiliates. All rights reserved.</a:t>
            </a:r>
            <a:endParaRPr lang="en-US" dirty="0"/>
          </a:p>
        </p:txBody>
      </p:sp>
      <p:sp>
        <p:nvSpPr>
          <p:cNvPr id="4" name="Slide Number Placeholder 3"/>
          <p:cNvSpPr>
            <a:spLocks noGrp="1"/>
          </p:cNvSpPr>
          <p:nvPr>
            <p:ph type="sldNum" sz="quarter" idx="11"/>
          </p:nvPr>
        </p:nvSpPr>
        <p:spPr/>
        <p:txBody>
          <a:bodyPr/>
          <a:lstStyle/>
          <a:p>
            <a:r>
              <a:rPr lang="en-US" dirty="0" smtClean="0"/>
              <a:t>Cisco Public</a:t>
            </a:r>
            <a:endParaRPr lang="en-US" dirty="0"/>
          </a:p>
        </p:txBody>
      </p:sp>
      <p:sp>
        <p:nvSpPr>
          <p:cNvPr id="5" name="Footer Placeholder 4"/>
          <p:cNvSpPr>
            <a:spLocks noGrp="1"/>
          </p:cNvSpPr>
          <p:nvPr>
            <p:ph type="ftr" sz="quarter" idx="12"/>
          </p:nvPr>
        </p:nvSpPr>
        <p:spPr/>
        <p:txBody>
          <a:bodyPr/>
          <a:lstStyle/>
          <a:p>
            <a:r>
              <a:rPr lang="en-US" smtClean="0"/>
              <a:t>&lt;#&gt;</a:t>
            </a:r>
            <a:endParaRPr lang="en-US" dirty="0"/>
          </a:p>
        </p:txBody>
      </p:sp>
      <p:sp>
        <p:nvSpPr>
          <p:cNvPr id="7" name="Rectangle 6"/>
          <p:cNvSpPr/>
          <p:nvPr userDrawn="1"/>
        </p:nvSpPr>
        <p:spPr>
          <a:xfrm>
            <a:off x="0" y="4540250"/>
            <a:ext cx="9144000" cy="60325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66040" y="3949699"/>
            <a:ext cx="1068986" cy="1066800"/>
          </a:xfrm>
          <a:prstGeom prst="rect">
            <a:avLst/>
          </a:prstGeom>
        </p:spPr>
      </p:pic>
      <p:sp>
        <p:nvSpPr>
          <p:cNvPr id="10" name="Text Placeholder 9"/>
          <p:cNvSpPr>
            <a:spLocks noGrp="1"/>
          </p:cNvSpPr>
          <p:nvPr>
            <p:ph type="body" sz="quarter" idx="13"/>
          </p:nvPr>
        </p:nvSpPr>
        <p:spPr>
          <a:xfrm>
            <a:off x="169335" y="755650"/>
            <a:ext cx="8453966" cy="3670300"/>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0" y="4769012"/>
            <a:ext cx="3155979" cy="246221"/>
          </a:xfrm>
          <a:prstGeom prst="rect">
            <a:avLst/>
          </a:prstGeom>
          <a:noFill/>
        </p:spPr>
        <p:txBody>
          <a:bodyPr wrap="square" rtlCol="0">
            <a:spAutoFit/>
          </a:bodyPr>
          <a:lstStyle/>
          <a:p>
            <a:r>
              <a:rPr lang="en-US" sz="1000" dirty="0" smtClean="0">
                <a:solidFill>
                  <a:schemeClr val="bg1">
                    <a:lumMod val="65000"/>
                  </a:schemeClr>
                </a:solidFill>
              </a:rPr>
              <a:t>Cisco Public 2017 All Rights Reserved</a:t>
            </a:r>
            <a:endParaRPr lang="en-US" sz="1000" dirty="0">
              <a:solidFill>
                <a:schemeClr val="bg1">
                  <a:lumMod val="65000"/>
                </a:schemeClr>
              </a:solidFill>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Con Plain Silhouette Text and P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 2017 Cisco and/or its affiliates. All rights reserved.</a:t>
            </a:r>
            <a:endParaRPr lang="en-US" dirty="0"/>
          </a:p>
        </p:txBody>
      </p:sp>
      <p:sp>
        <p:nvSpPr>
          <p:cNvPr id="4" name="Slide Number Placeholder 3"/>
          <p:cNvSpPr>
            <a:spLocks noGrp="1"/>
          </p:cNvSpPr>
          <p:nvPr>
            <p:ph type="sldNum" sz="quarter" idx="11"/>
          </p:nvPr>
        </p:nvSpPr>
        <p:spPr/>
        <p:txBody>
          <a:bodyPr/>
          <a:lstStyle/>
          <a:p>
            <a:r>
              <a:rPr lang="en-US" dirty="0" smtClean="0"/>
              <a:t>Cisco Public</a:t>
            </a:r>
            <a:endParaRPr lang="en-US" dirty="0"/>
          </a:p>
        </p:txBody>
      </p:sp>
      <p:sp>
        <p:nvSpPr>
          <p:cNvPr id="5" name="Footer Placeholder 4"/>
          <p:cNvSpPr>
            <a:spLocks noGrp="1"/>
          </p:cNvSpPr>
          <p:nvPr>
            <p:ph type="ftr" sz="quarter" idx="12"/>
          </p:nvPr>
        </p:nvSpPr>
        <p:spPr/>
        <p:txBody>
          <a:bodyPr/>
          <a:lstStyle/>
          <a:p>
            <a:r>
              <a:rPr lang="en-US" smtClean="0"/>
              <a:t>&lt;#&gt;</a:t>
            </a:r>
            <a:endParaRPr lang="en-US" dirty="0"/>
          </a:p>
        </p:txBody>
      </p:sp>
      <p:sp>
        <p:nvSpPr>
          <p:cNvPr id="7" name="Rectangle 6"/>
          <p:cNvSpPr/>
          <p:nvPr userDrawn="1"/>
        </p:nvSpPr>
        <p:spPr>
          <a:xfrm>
            <a:off x="0" y="4540250"/>
            <a:ext cx="9144000" cy="60325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66040" y="3949699"/>
            <a:ext cx="1068986" cy="1066800"/>
          </a:xfrm>
          <a:prstGeom prst="rect">
            <a:avLst/>
          </a:prstGeom>
        </p:spPr>
      </p:pic>
      <p:sp>
        <p:nvSpPr>
          <p:cNvPr id="10" name="Text Placeholder 9"/>
          <p:cNvSpPr>
            <a:spLocks noGrp="1"/>
          </p:cNvSpPr>
          <p:nvPr>
            <p:ph type="body" sz="quarter" idx="13"/>
          </p:nvPr>
        </p:nvSpPr>
        <p:spPr>
          <a:xfrm>
            <a:off x="4051301" y="755650"/>
            <a:ext cx="4572000" cy="3670300"/>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Picture Placeholder 11"/>
          <p:cNvSpPr>
            <a:spLocks noGrp="1"/>
          </p:cNvSpPr>
          <p:nvPr>
            <p:ph type="pic" sz="quarter" idx="14"/>
          </p:nvPr>
        </p:nvSpPr>
        <p:spPr>
          <a:xfrm>
            <a:off x="179919" y="755650"/>
            <a:ext cx="3738031" cy="3657600"/>
          </a:xfrm>
        </p:spPr>
        <p:txBody>
          <a:bodyPr/>
          <a:lstStyle/>
          <a:p>
            <a:endParaRPr lang="en-US"/>
          </a:p>
        </p:txBody>
      </p:sp>
      <p:sp>
        <p:nvSpPr>
          <p:cNvPr id="11" name="TextBox 10"/>
          <p:cNvSpPr txBox="1"/>
          <p:nvPr userDrawn="1"/>
        </p:nvSpPr>
        <p:spPr>
          <a:xfrm>
            <a:off x="0" y="4769012"/>
            <a:ext cx="3155979" cy="246221"/>
          </a:xfrm>
          <a:prstGeom prst="rect">
            <a:avLst/>
          </a:prstGeom>
          <a:noFill/>
        </p:spPr>
        <p:txBody>
          <a:bodyPr wrap="square" rtlCol="0">
            <a:spAutoFit/>
          </a:bodyPr>
          <a:lstStyle/>
          <a:p>
            <a:r>
              <a:rPr lang="en-US" sz="1000" dirty="0" smtClean="0">
                <a:solidFill>
                  <a:schemeClr val="bg1">
                    <a:lumMod val="65000"/>
                  </a:schemeClr>
                </a:solidFill>
              </a:rPr>
              <a:t>Cisco Public 2017 All Rights Reserved</a:t>
            </a:r>
            <a:endParaRPr lang="en-US" sz="1000" dirty="0">
              <a:solidFill>
                <a:schemeClr val="bg1">
                  <a:lumMod val="65000"/>
                </a:schemeClr>
              </a:solidFill>
            </a:endParaRPr>
          </a:p>
        </p:txBody>
      </p:sp>
    </p:spTree>
    <p:extLst>
      <p:ext uri="{BB962C8B-B14F-4D97-AF65-F5344CB8AC3E}">
        <p14:creationId xmlns:p14="http://schemas.microsoft.com/office/powerpoint/2010/main" val="210300365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Con Plain Silhouet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 2017 Cisco and/or its affiliates. All rights reserved.</a:t>
            </a:r>
            <a:endParaRPr lang="en-US" dirty="0"/>
          </a:p>
        </p:txBody>
      </p:sp>
      <p:sp>
        <p:nvSpPr>
          <p:cNvPr id="4" name="Slide Number Placeholder 3"/>
          <p:cNvSpPr>
            <a:spLocks noGrp="1"/>
          </p:cNvSpPr>
          <p:nvPr>
            <p:ph type="sldNum" sz="quarter" idx="11"/>
          </p:nvPr>
        </p:nvSpPr>
        <p:spPr/>
        <p:txBody>
          <a:bodyPr/>
          <a:lstStyle/>
          <a:p>
            <a:r>
              <a:rPr lang="en-US" dirty="0" smtClean="0"/>
              <a:t>Cisco Public</a:t>
            </a:r>
            <a:endParaRPr lang="en-US" dirty="0"/>
          </a:p>
        </p:txBody>
      </p:sp>
      <p:sp>
        <p:nvSpPr>
          <p:cNvPr id="5" name="Footer Placeholder 4"/>
          <p:cNvSpPr>
            <a:spLocks noGrp="1"/>
          </p:cNvSpPr>
          <p:nvPr>
            <p:ph type="ftr" sz="quarter" idx="12"/>
          </p:nvPr>
        </p:nvSpPr>
        <p:spPr/>
        <p:txBody>
          <a:bodyPr/>
          <a:lstStyle/>
          <a:p>
            <a:r>
              <a:rPr lang="en-US" smtClean="0"/>
              <a:t>&lt;#&gt;</a:t>
            </a:r>
            <a:endParaRPr lang="en-US" dirty="0"/>
          </a:p>
        </p:txBody>
      </p:sp>
      <p:sp>
        <p:nvSpPr>
          <p:cNvPr id="7" name="Rectangle 6"/>
          <p:cNvSpPr/>
          <p:nvPr userDrawn="1"/>
        </p:nvSpPr>
        <p:spPr>
          <a:xfrm>
            <a:off x="0" y="4540250"/>
            <a:ext cx="9144000" cy="60325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userDrawn="1"/>
        </p:nvSpPr>
        <p:spPr>
          <a:xfrm>
            <a:off x="0" y="4769012"/>
            <a:ext cx="3155979" cy="246221"/>
          </a:xfrm>
          <a:prstGeom prst="rect">
            <a:avLst/>
          </a:prstGeom>
          <a:noFill/>
        </p:spPr>
        <p:txBody>
          <a:bodyPr wrap="square" rtlCol="0">
            <a:spAutoFit/>
          </a:bodyPr>
          <a:lstStyle/>
          <a:p>
            <a:r>
              <a:rPr lang="en-US" sz="1000" dirty="0" smtClean="0">
                <a:solidFill>
                  <a:schemeClr val="bg1">
                    <a:lumMod val="65000"/>
                  </a:schemeClr>
                </a:solidFill>
              </a:rPr>
              <a:t>Cisco Public 2017 All Rights Reserved</a:t>
            </a:r>
            <a:endParaRPr lang="en-US" sz="1000" dirty="0">
              <a:solidFill>
                <a:schemeClr val="bg1">
                  <a:lumMod val="65000"/>
                </a:schemeClr>
              </a:solidFill>
            </a:endParaRP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Con Blank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dirty="0" smtClean="0"/>
              <a:t>© 2017 Cisco and/or its affiliates. All rights reserved.</a:t>
            </a:r>
            <a:endParaRPr lang="en-US" dirty="0"/>
          </a:p>
        </p:txBody>
      </p:sp>
      <p:sp>
        <p:nvSpPr>
          <p:cNvPr id="4" name="Slide Number Placeholder 3"/>
          <p:cNvSpPr>
            <a:spLocks noGrp="1"/>
          </p:cNvSpPr>
          <p:nvPr>
            <p:ph type="sldNum" sz="quarter" idx="11"/>
          </p:nvPr>
        </p:nvSpPr>
        <p:spPr/>
        <p:txBody>
          <a:bodyPr/>
          <a:lstStyle/>
          <a:p>
            <a:r>
              <a:rPr lang="en-US" dirty="0" smtClean="0"/>
              <a:t>Cisco Public</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072033"/>
            <a:ext cx="9144000" cy="1071467"/>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4607766"/>
            <a:ext cx="9144000" cy="389554"/>
          </a:xfrm>
          <a:prstGeom prst="rect">
            <a:avLst/>
          </a:prstGeom>
        </p:spPr>
      </p:pic>
      <p:pic>
        <p:nvPicPr>
          <p:cNvPr id="8" name="Picture 7"/>
          <p:cNvPicPr>
            <a:picLocks noChangeAspect="1"/>
          </p:cNvPicPr>
          <p:nvPr userDrawn="1"/>
        </p:nvPicPr>
        <p:blipFill>
          <a:blip r:embed="rId4"/>
          <a:stretch>
            <a:fillRect/>
          </a:stretch>
        </p:blipFill>
        <p:spPr>
          <a:xfrm>
            <a:off x="0" y="4625170"/>
            <a:ext cx="9144000" cy="393700"/>
          </a:xfrm>
          <a:prstGeom prst="rect">
            <a:avLst/>
          </a:prstGeom>
        </p:spPr>
      </p:pic>
      <p:sp>
        <p:nvSpPr>
          <p:cNvPr id="7" name="TextBox 6"/>
          <p:cNvSpPr txBox="1"/>
          <p:nvPr userDrawn="1"/>
        </p:nvSpPr>
        <p:spPr>
          <a:xfrm>
            <a:off x="0" y="4701637"/>
            <a:ext cx="3155979" cy="246221"/>
          </a:xfrm>
          <a:prstGeom prst="rect">
            <a:avLst/>
          </a:prstGeom>
          <a:noFill/>
        </p:spPr>
        <p:txBody>
          <a:bodyPr wrap="square" rtlCol="0">
            <a:spAutoFit/>
          </a:bodyPr>
          <a:lstStyle/>
          <a:p>
            <a:r>
              <a:rPr lang="en-US" sz="1000" dirty="0" smtClean="0">
                <a:solidFill>
                  <a:schemeClr val="bg1">
                    <a:lumMod val="65000"/>
                  </a:schemeClr>
                </a:solidFill>
              </a:rPr>
              <a:t>Cisco Public 2017 All Rights Reserved</a:t>
            </a:r>
            <a:endParaRPr lang="en-US" sz="1000" dirty="0">
              <a:solidFill>
                <a:schemeClr val="bg1">
                  <a:lumMod val="65000"/>
                </a:schemeClr>
              </a:solidFill>
            </a:endParaRPr>
          </a:p>
        </p:txBody>
      </p:sp>
    </p:spTree>
    <p:extLst>
      <p:ext uri="{BB962C8B-B14F-4D97-AF65-F5344CB8AC3E}">
        <p14:creationId xmlns:p14="http://schemas.microsoft.com/office/powerpoint/2010/main" val="973922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pic>
        <p:nvPicPr>
          <p:cNvPr id="3" name="Picture 2" descr="Screen Shot 2016-06-08 at 5.13.39 PM.png"/>
          <p:cNvPicPr>
            <a:picLocks noChangeAspect="1"/>
          </p:cNvPicPr>
          <p:nvPr userDrawn="1"/>
        </p:nvPicPr>
        <p:blipFill>
          <a:blip r:embed="rId2" cstate="print">
            <a:alphaModFix amt="0"/>
            <a:extLst>
              <a:ext uri="{28A0092B-C50C-407E-A947-70E740481C1C}">
                <a14:useLocalDpi xmlns:a14="http://schemas.microsoft.com/office/drawing/2010/main"/>
              </a:ext>
            </a:extLst>
          </a:blip>
          <a:stretch>
            <a:fillRect/>
          </a:stretch>
        </p:blipFill>
        <p:spPr>
          <a:xfrm>
            <a:off x="3476568" y="1820334"/>
            <a:ext cx="1781587" cy="1689100"/>
          </a:xfrm>
          <a:prstGeom prst="rect">
            <a:avLst/>
          </a:prstGeom>
        </p:spPr>
      </p:pic>
      <p:sp>
        <p:nvSpPr>
          <p:cNvPr id="7" name="Media Placeholder 6"/>
          <p:cNvSpPr>
            <a:spLocks noGrp="1"/>
          </p:cNvSpPr>
          <p:nvPr>
            <p:ph type="media" sz="quarter" idx="10"/>
          </p:nvPr>
        </p:nvSpPr>
        <p:spPr>
          <a:xfrm>
            <a:off x="2336800" y="1695450"/>
            <a:ext cx="3511550" cy="2292350"/>
          </a:xfrm>
        </p:spPr>
        <p:txBody>
          <a:bodyPr/>
          <a:lstStyle/>
          <a:p>
            <a:endParaRPr lang="en-US"/>
          </a:p>
        </p:txBody>
      </p:sp>
      <p:sp>
        <p:nvSpPr>
          <p:cNvPr id="8" name="Rectangle 7"/>
          <p:cNvSpPr/>
          <p:nvPr userDrawn="1"/>
        </p:nvSpPr>
        <p:spPr>
          <a:xfrm>
            <a:off x="0" y="4540250"/>
            <a:ext cx="9144000" cy="60325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66040" y="3949699"/>
            <a:ext cx="1068986" cy="1066800"/>
          </a:xfrm>
          <a:prstGeom prst="rect">
            <a:avLst/>
          </a:prstGeom>
        </p:spPr>
      </p:pic>
      <p:sp>
        <p:nvSpPr>
          <p:cNvPr id="10" name="TextBox 9"/>
          <p:cNvSpPr txBox="1"/>
          <p:nvPr userDrawn="1"/>
        </p:nvSpPr>
        <p:spPr>
          <a:xfrm>
            <a:off x="0" y="4769012"/>
            <a:ext cx="3155979" cy="246221"/>
          </a:xfrm>
          <a:prstGeom prst="rect">
            <a:avLst/>
          </a:prstGeom>
          <a:noFill/>
        </p:spPr>
        <p:txBody>
          <a:bodyPr wrap="square" rtlCol="0">
            <a:spAutoFit/>
          </a:bodyPr>
          <a:lstStyle/>
          <a:p>
            <a:r>
              <a:rPr lang="en-US" sz="1000" dirty="0" smtClean="0">
                <a:solidFill>
                  <a:schemeClr val="bg1">
                    <a:lumMod val="65000"/>
                  </a:schemeClr>
                </a:solidFill>
              </a:rPr>
              <a:t>Cisco Public 2017 All Rights Reserved</a:t>
            </a:r>
            <a:endParaRPr lang="en-US" sz="1000" dirty="0">
              <a:solidFill>
                <a:schemeClr val="bg1">
                  <a:lumMod val="65000"/>
                </a:schemeClr>
              </a:solidFill>
            </a:endParaRPr>
          </a:p>
        </p:txBody>
      </p:sp>
    </p:spTree>
    <p:extLst>
      <p:ext uri="{BB962C8B-B14F-4D97-AF65-F5344CB8AC3E}">
        <p14:creationId xmlns:p14="http://schemas.microsoft.com/office/powerpoint/2010/main" val="164379811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BEA036-06C7-354E-BA2C-2642434F70A2}" type="datetimeFigureOut">
              <a:rPr lang="en-US" smtClean="0"/>
              <a:t>10/19/17</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sz="800"/>
            </a:lvl1pPr>
          </a:lstStyle>
          <a:p>
            <a:r>
              <a:rPr lang="en-US" dirty="0" smtClean="0">
                <a:solidFill>
                  <a:schemeClr val="bg1">
                    <a:lumMod val="65000"/>
                  </a:schemeClr>
                </a:solidFill>
              </a:rPr>
              <a:t>Cisco Public 2017 All Rights Reserved</a:t>
            </a:r>
          </a:p>
        </p:txBody>
      </p:sp>
      <p:sp>
        <p:nvSpPr>
          <p:cNvPr id="6" name="Slide Number Placeholder 5"/>
          <p:cNvSpPr>
            <a:spLocks noGrp="1"/>
          </p:cNvSpPr>
          <p:nvPr>
            <p:ph type="sldNum" sz="quarter" idx="12"/>
          </p:nvPr>
        </p:nvSpPr>
        <p:spPr/>
        <p:txBody>
          <a:bodyPr/>
          <a:lstStyle/>
          <a:p>
            <a:fld id="{F271A658-D5A3-7D4C-9237-34138582CF93}" type="slidenum">
              <a:rPr lang="en-US" smtClean="0"/>
              <a:t>‹#›</a:t>
            </a:fld>
            <a:endParaRPr lang="en-US"/>
          </a:p>
        </p:txBody>
      </p:sp>
    </p:spTree>
    <p:extLst>
      <p:ext uri="{BB962C8B-B14F-4D97-AF65-F5344CB8AC3E}">
        <p14:creationId xmlns:p14="http://schemas.microsoft.com/office/powerpoint/2010/main" val="356622683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BEA036-06C7-354E-BA2C-2642434F70A2}" type="datetimeFigureOut">
              <a:rPr lang="en-US" smtClean="0"/>
              <a:t>10/19/17</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sz="800"/>
            </a:lvl1pPr>
          </a:lstStyle>
          <a:p>
            <a:r>
              <a:rPr lang="en-US" dirty="0" smtClean="0">
                <a:solidFill>
                  <a:schemeClr val="bg1">
                    <a:lumMod val="65000"/>
                  </a:schemeClr>
                </a:solidFill>
              </a:rPr>
              <a:t>Cisco Public 2017 All Rights Reserved</a:t>
            </a:r>
            <a:endParaRPr lang="en-US" dirty="0">
              <a:solidFill>
                <a:schemeClr val="bg1">
                  <a:lumMod val="65000"/>
                </a:schemeClr>
              </a:solidFill>
            </a:endParaRPr>
          </a:p>
        </p:txBody>
      </p:sp>
      <p:sp>
        <p:nvSpPr>
          <p:cNvPr id="6" name="Slide Number Placeholder 5"/>
          <p:cNvSpPr>
            <a:spLocks noGrp="1"/>
          </p:cNvSpPr>
          <p:nvPr>
            <p:ph type="sldNum" sz="quarter" idx="12"/>
          </p:nvPr>
        </p:nvSpPr>
        <p:spPr/>
        <p:txBody>
          <a:bodyPr/>
          <a:lstStyle/>
          <a:p>
            <a:fld id="{F271A658-D5A3-7D4C-9237-34138582CF93}" type="slidenum">
              <a:rPr lang="en-US" smtClean="0"/>
              <a:t>‹#›</a:t>
            </a:fld>
            <a:endParaRPr lang="en-US"/>
          </a:p>
        </p:txBody>
      </p:sp>
    </p:spTree>
    <p:extLst>
      <p:ext uri="{BB962C8B-B14F-4D97-AF65-F5344CB8AC3E}">
        <p14:creationId xmlns:p14="http://schemas.microsoft.com/office/powerpoint/2010/main" val="54298143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FBEA036-06C7-354E-BA2C-2642434F70A2}" type="datetimeFigureOut">
              <a:rPr lang="en-US" smtClean="0"/>
              <a:t>10/19/17</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sz="800"/>
            </a:lvl1pPr>
          </a:lstStyle>
          <a:p>
            <a:r>
              <a:rPr lang="en-US" dirty="0" smtClean="0">
                <a:solidFill>
                  <a:schemeClr val="bg1">
                    <a:lumMod val="65000"/>
                  </a:schemeClr>
                </a:solidFill>
              </a:rPr>
              <a:t>Cisco Public 2017 All Rights Reserved</a:t>
            </a:r>
            <a:endParaRPr lang="en-US" dirty="0">
              <a:solidFill>
                <a:schemeClr val="bg1">
                  <a:lumMod val="65000"/>
                </a:schemeClr>
              </a:solidFill>
            </a:endParaRPr>
          </a:p>
        </p:txBody>
      </p:sp>
      <p:sp>
        <p:nvSpPr>
          <p:cNvPr id="7" name="Slide Number Placeholder 6"/>
          <p:cNvSpPr>
            <a:spLocks noGrp="1"/>
          </p:cNvSpPr>
          <p:nvPr>
            <p:ph type="sldNum" sz="quarter" idx="12"/>
          </p:nvPr>
        </p:nvSpPr>
        <p:spPr/>
        <p:txBody>
          <a:bodyPr/>
          <a:lstStyle/>
          <a:p>
            <a:fld id="{F271A658-D5A3-7D4C-9237-34138582CF93}" type="slidenum">
              <a:rPr lang="en-US" smtClean="0"/>
              <a:t>‹#›</a:t>
            </a:fld>
            <a:endParaRPr lang="en-US" dirty="0"/>
          </a:p>
        </p:txBody>
      </p:sp>
    </p:spTree>
    <p:extLst>
      <p:ext uri="{BB962C8B-B14F-4D97-AF65-F5344CB8AC3E}">
        <p14:creationId xmlns:p14="http://schemas.microsoft.com/office/powerpoint/2010/main" val="219213279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FBEA036-06C7-354E-BA2C-2642434F70A2}" type="datetimeFigureOut">
              <a:rPr lang="en-US" smtClean="0"/>
              <a:t>10/19/17</a:t>
            </a:fld>
            <a:endParaRPr lang="en-US"/>
          </a:p>
        </p:txBody>
      </p:sp>
      <p:sp>
        <p:nvSpPr>
          <p:cNvPr id="8" name="Footer Placeholder 7"/>
          <p:cNvSpPr>
            <a:spLocks noGrp="1"/>
          </p:cNvSpPr>
          <p:nvPr>
            <p:ph type="ftr" sz="quarter" idx="11"/>
          </p:nvPr>
        </p:nvSpPr>
        <p:spPr>
          <a:xfrm>
            <a:off x="3124200" y="4767263"/>
            <a:ext cx="2895600" cy="274637"/>
          </a:xfrm>
          <a:prstGeom prst="rect">
            <a:avLst/>
          </a:prstGeom>
        </p:spPr>
        <p:txBody>
          <a:bodyPr/>
          <a:lstStyle>
            <a:lvl1pPr>
              <a:defRPr sz="800"/>
            </a:lvl1pPr>
          </a:lstStyle>
          <a:p>
            <a:r>
              <a:rPr lang="en-US" dirty="0" smtClean="0">
                <a:solidFill>
                  <a:schemeClr val="bg1">
                    <a:lumMod val="65000"/>
                  </a:schemeClr>
                </a:solidFill>
              </a:rPr>
              <a:t>Cisco Public 2017 All Rights Reserved</a:t>
            </a:r>
            <a:endParaRPr lang="en-US" dirty="0">
              <a:solidFill>
                <a:schemeClr val="bg1">
                  <a:lumMod val="65000"/>
                </a:schemeClr>
              </a:solidFill>
            </a:endParaRPr>
          </a:p>
        </p:txBody>
      </p:sp>
      <p:sp>
        <p:nvSpPr>
          <p:cNvPr id="9" name="Slide Number Placeholder 8"/>
          <p:cNvSpPr>
            <a:spLocks noGrp="1"/>
          </p:cNvSpPr>
          <p:nvPr>
            <p:ph type="sldNum" sz="quarter" idx="12"/>
          </p:nvPr>
        </p:nvSpPr>
        <p:spPr/>
        <p:txBody>
          <a:bodyPr/>
          <a:lstStyle/>
          <a:p>
            <a:fld id="{F271A658-D5A3-7D4C-9237-34138582CF93}" type="slidenum">
              <a:rPr lang="en-US" smtClean="0"/>
              <a:t>‹#›</a:t>
            </a:fld>
            <a:endParaRPr lang="en-US"/>
          </a:p>
        </p:txBody>
      </p:sp>
    </p:spTree>
    <p:extLst>
      <p:ext uri="{BB962C8B-B14F-4D97-AF65-F5344CB8AC3E}">
        <p14:creationId xmlns:p14="http://schemas.microsoft.com/office/powerpoint/2010/main" val="8270020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Con2017-Title2">
    <p:bg>
      <p:bgPr>
        <a:solidFill>
          <a:srgbClr val="222265"/>
        </a:solidFill>
        <a:effectLst/>
      </p:bgPr>
    </p:bg>
    <p:spTree>
      <p:nvGrpSpPr>
        <p:cNvPr id="1" name=""/>
        <p:cNvGrpSpPr/>
        <p:nvPr/>
      </p:nvGrpSpPr>
      <p:grpSpPr>
        <a:xfrm>
          <a:off x="0" y="0"/>
          <a:ext cx="0" cy="0"/>
          <a:chOff x="0" y="0"/>
          <a:chExt cx="0" cy="0"/>
        </a:xfrm>
      </p:grpSpPr>
      <p:sp>
        <p:nvSpPr>
          <p:cNvPr id="40" name="Subtitle 2"/>
          <p:cNvSpPr txBox="1">
            <a:spLocks/>
          </p:cNvSpPr>
          <p:nvPr userDrawn="1"/>
        </p:nvSpPr>
        <p:spPr>
          <a:xfrm>
            <a:off x="524263" y="4479554"/>
            <a:ext cx="8077870" cy="337980"/>
          </a:xfrm>
          <a:prstGeom prst="rect">
            <a:avLst/>
          </a:prstGeom>
        </p:spPr>
        <p:txBody>
          <a:bodyPr vert="horz" lIns="91440" tIns="45720" rIns="91440" bIns="45720" rtlCol="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10253F"/>
                </a:solidFill>
                <a:latin typeface="+mj-lt"/>
                <a:ea typeface="+mn-ea"/>
                <a:cs typeface="+mn-cs"/>
              </a:defRPr>
            </a:lvl1pPr>
            <a:lvl2pPr marL="457200" indent="0" algn="ctr" defTabSz="914400" rtl="0" eaLnBrk="1" latinLnBrk="0" hangingPunct="1">
              <a:lnSpc>
                <a:spcPct val="95000"/>
              </a:lnSpc>
              <a:spcBef>
                <a:spcPts val="840"/>
              </a:spcBef>
              <a:buClr>
                <a:schemeClr val="tx2"/>
              </a:buClr>
              <a:buFontTx/>
              <a:buNone/>
              <a:defRPr lang="en-US" sz="1800" kern="1200">
                <a:solidFill>
                  <a:schemeClr val="tx1">
                    <a:tint val="75000"/>
                  </a:schemeClr>
                </a:solidFill>
                <a:latin typeface="+mj-lt"/>
                <a:ea typeface="+mn-ea"/>
                <a:cs typeface="+mn-cs"/>
              </a:defRPr>
            </a:lvl2pPr>
            <a:lvl3pPr marL="914400" indent="0" algn="ctr" defTabSz="914400" rtl="0" eaLnBrk="1" latinLnBrk="0" hangingPunct="1">
              <a:lnSpc>
                <a:spcPct val="95000"/>
              </a:lnSpc>
              <a:spcBef>
                <a:spcPts val="840"/>
              </a:spcBef>
              <a:buFont typeface="Arial" pitchFamily="34" charset="0"/>
              <a:buNone/>
              <a:defRPr lang="en-US" sz="1600" kern="1200">
                <a:solidFill>
                  <a:schemeClr val="tx1">
                    <a:tint val="75000"/>
                  </a:schemeClr>
                </a:solidFill>
                <a:latin typeface="+mj-lt"/>
                <a:ea typeface="+mn-ea"/>
                <a:cs typeface="+mn-cs"/>
              </a:defRPr>
            </a:lvl3pPr>
            <a:lvl4pPr marL="1371600" indent="0" algn="ctr" defTabSz="914400" rtl="0" eaLnBrk="1" latinLnBrk="0" hangingPunct="1">
              <a:lnSpc>
                <a:spcPct val="95000"/>
              </a:lnSpc>
              <a:spcBef>
                <a:spcPts val="840"/>
              </a:spcBef>
              <a:buFont typeface="Arial" pitchFamily="34" charset="0"/>
              <a:buNone/>
              <a:defRPr lang="en-US" sz="1400" kern="1200">
                <a:solidFill>
                  <a:schemeClr val="tx1">
                    <a:tint val="75000"/>
                  </a:schemeClr>
                </a:solidFill>
                <a:latin typeface="+mj-lt"/>
                <a:ea typeface="+mn-ea"/>
                <a:cs typeface="+mn-cs"/>
              </a:defRPr>
            </a:lvl4pPr>
            <a:lvl5pPr marL="1828800" indent="0" algn="ctr" defTabSz="914400" rtl="0" eaLnBrk="1" latinLnBrk="0" hangingPunct="1">
              <a:lnSpc>
                <a:spcPct val="95000"/>
              </a:lnSpc>
              <a:spcBef>
                <a:spcPts val="840"/>
              </a:spcBef>
              <a:buFont typeface="Arial" pitchFamily="34" charset="0"/>
              <a:buNone/>
              <a:defRPr lang="en-US" sz="14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dirty="0"/>
          </a:p>
        </p:txBody>
      </p:sp>
      <p:sp>
        <p:nvSpPr>
          <p:cNvPr id="38" name="Title 1"/>
          <p:cNvSpPr txBox="1">
            <a:spLocks/>
          </p:cNvSpPr>
          <p:nvPr userDrawn="1"/>
        </p:nvSpPr>
        <p:spPr>
          <a:xfrm>
            <a:off x="507998" y="4419599"/>
            <a:ext cx="7950617" cy="330201"/>
          </a:xfrm>
          <a:prstGeom prst="rect">
            <a:avLst/>
          </a:prstGeom>
        </p:spPr>
        <p:txBody>
          <a:bodyPr/>
          <a:lstStyle>
            <a:lvl1pPr algn="l" defTabSz="914400" rtl="0" eaLnBrk="1" latinLnBrk="0" hangingPunct="1">
              <a:lnSpc>
                <a:spcPct val="80000"/>
              </a:lnSpc>
              <a:spcBef>
                <a:spcPct val="0"/>
              </a:spcBef>
              <a:buNone/>
              <a:defRPr lang="en-US" sz="2800" b="0" kern="1200" spc="0" baseline="0" dirty="0">
                <a:solidFill>
                  <a:srgbClr val="10253F"/>
                </a:solidFill>
                <a:latin typeface="+mj-lt"/>
                <a:ea typeface="+mj-ea"/>
                <a:cs typeface="+mj-cs"/>
              </a:defRPr>
            </a:lvl1pPr>
          </a:lstStyle>
          <a:p>
            <a:endParaRPr lang="en-US" sz="1800" dirty="0"/>
          </a:p>
        </p:txBody>
      </p:sp>
      <p:sp>
        <p:nvSpPr>
          <p:cNvPr id="41" name="Title 1"/>
          <p:cNvSpPr txBox="1">
            <a:spLocks/>
          </p:cNvSpPr>
          <p:nvPr userDrawn="1"/>
        </p:nvSpPr>
        <p:spPr>
          <a:xfrm>
            <a:off x="474131" y="3928533"/>
            <a:ext cx="7950617" cy="330201"/>
          </a:xfrm>
          <a:prstGeom prst="rect">
            <a:avLst/>
          </a:prstGeom>
        </p:spPr>
        <p:txBody>
          <a:bodyPr/>
          <a:lstStyle>
            <a:lvl1pPr algn="l" defTabSz="914400" rtl="0" eaLnBrk="1" latinLnBrk="0" hangingPunct="1">
              <a:lnSpc>
                <a:spcPct val="80000"/>
              </a:lnSpc>
              <a:spcBef>
                <a:spcPct val="0"/>
              </a:spcBef>
              <a:buNone/>
              <a:defRPr lang="en-US" sz="2800" b="0" kern="1200" spc="0" baseline="0" dirty="0">
                <a:solidFill>
                  <a:srgbClr val="10253F"/>
                </a:solidFill>
                <a:latin typeface="+mj-lt"/>
                <a:ea typeface="+mj-ea"/>
                <a:cs typeface="+mj-cs"/>
              </a:defRPr>
            </a:lvl1pPr>
          </a:lstStyle>
          <a:p>
            <a:endParaRPr lang="en-US" sz="2400" dirty="0"/>
          </a:p>
        </p:txBody>
      </p:sp>
      <p:sp>
        <p:nvSpPr>
          <p:cNvPr id="4" name="Title 3"/>
          <p:cNvSpPr>
            <a:spLocks noGrp="1"/>
          </p:cNvSpPr>
          <p:nvPr>
            <p:ph type="title"/>
          </p:nvPr>
        </p:nvSpPr>
        <p:spPr>
          <a:xfrm>
            <a:off x="135466" y="4075640"/>
            <a:ext cx="8280400" cy="454025"/>
          </a:xfrm>
          <a:prstGeom prst="rect">
            <a:avLst/>
          </a:prstGeom>
          <a:ln>
            <a:noFill/>
          </a:ln>
        </p:spPr>
        <p:txBody>
          <a:bodyPr vert="horz"/>
          <a:lstStyle>
            <a:lvl1pPr algn="l">
              <a:defRPr sz="2400" b="1">
                <a:solidFill>
                  <a:srgbClr val="FFFFFF"/>
                </a:solidFill>
              </a:defRPr>
            </a:lvl1pPr>
          </a:lstStyle>
          <a:p>
            <a:r>
              <a:rPr lang="en-US" dirty="0" smtClean="0"/>
              <a:t>Click to edit Master title style</a:t>
            </a:r>
            <a:endParaRPr lang="en-US" dirty="0"/>
          </a:p>
        </p:txBody>
      </p:sp>
      <p:sp>
        <p:nvSpPr>
          <p:cNvPr id="39" name="Text Placeholder 6"/>
          <p:cNvSpPr>
            <a:spLocks noGrp="1"/>
          </p:cNvSpPr>
          <p:nvPr>
            <p:ph type="body" sz="quarter" idx="10"/>
          </p:nvPr>
        </p:nvSpPr>
        <p:spPr>
          <a:xfrm>
            <a:off x="152400" y="4597929"/>
            <a:ext cx="8415338" cy="482600"/>
          </a:xfrm>
        </p:spPr>
        <p:txBody>
          <a:bodyPr>
            <a:normAutofit/>
          </a:bodyPr>
          <a:lstStyle>
            <a:lvl1pPr marL="0" indent="0">
              <a:buNone/>
              <a:defRPr sz="2000">
                <a:solidFill>
                  <a:srgbClr val="FFFFFF"/>
                </a:solidFill>
              </a:defRPr>
            </a:lvl1pPr>
          </a:lstStyle>
          <a:p>
            <a:pPr lvl="0"/>
            <a:r>
              <a:rPr lang="en-US" dirty="0" smtClean="0"/>
              <a:t>Click to edit Master text styles</a:t>
            </a:r>
            <a:endParaRPr lang="en-US" dirty="0"/>
          </a:p>
        </p:txBody>
      </p:sp>
      <p:sp>
        <p:nvSpPr>
          <p:cNvPr id="9" name="TextBox 8"/>
          <p:cNvSpPr txBox="1"/>
          <p:nvPr userDrawn="1"/>
        </p:nvSpPr>
        <p:spPr>
          <a:xfrm>
            <a:off x="5988021" y="3854637"/>
            <a:ext cx="3155979" cy="246221"/>
          </a:xfrm>
          <a:prstGeom prst="rect">
            <a:avLst/>
          </a:prstGeom>
          <a:noFill/>
        </p:spPr>
        <p:txBody>
          <a:bodyPr wrap="square" rtlCol="0">
            <a:spAutoFit/>
          </a:bodyPr>
          <a:lstStyle/>
          <a:p>
            <a:pPr algn="r"/>
            <a:r>
              <a:rPr lang="en-US" sz="1000" dirty="0" smtClean="0">
                <a:solidFill>
                  <a:schemeClr val="bg1">
                    <a:lumMod val="65000"/>
                  </a:schemeClr>
                </a:solidFill>
              </a:rPr>
              <a:t>Cisco Public 2017 All Rights Reserved</a:t>
            </a:r>
            <a:endParaRPr lang="en-US" sz="1000" dirty="0">
              <a:solidFill>
                <a:schemeClr val="bg1">
                  <a:lumMod val="65000"/>
                </a:schemeClr>
              </a:solidFill>
            </a:endParaRPr>
          </a:p>
        </p:txBody>
      </p:sp>
      <p:pic>
        <p:nvPicPr>
          <p:cNvPr id="5" name="Picture 4"/>
          <p:cNvPicPr>
            <a:picLocks noChangeAspect="1"/>
          </p:cNvPicPr>
          <p:nvPr userDrawn="1"/>
        </p:nvPicPr>
        <p:blipFill>
          <a:blip r:embed="rId2"/>
          <a:stretch>
            <a:fillRect/>
          </a:stretch>
        </p:blipFill>
        <p:spPr>
          <a:xfrm>
            <a:off x="18298" y="-6163"/>
            <a:ext cx="9144000" cy="38608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69333" y="179927"/>
            <a:ext cx="1049867" cy="556102"/>
          </a:xfrm>
          <a:prstGeom prst="rect">
            <a:avLst/>
          </a:prstGeom>
        </p:spPr>
      </p:pic>
    </p:spTree>
    <p:extLst>
      <p:ext uri="{BB962C8B-B14F-4D97-AF65-F5344CB8AC3E}">
        <p14:creationId xmlns:p14="http://schemas.microsoft.com/office/powerpoint/2010/main" val="1609764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FBEA036-06C7-354E-BA2C-2642434F70A2}" type="datetimeFigureOut">
              <a:rPr lang="en-US" smtClean="0"/>
              <a:t>10/19/17</a:t>
            </a:fld>
            <a:endParaRPr lang="en-US"/>
          </a:p>
        </p:txBody>
      </p:sp>
      <p:sp>
        <p:nvSpPr>
          <p:cNvPr id="4" name="Footer Placeholder 3"/>
          <p:cNvSpPr>
            <a:spLocks noGrp="1"/>
          </p:cNvSpPr>
          <p:nvPr>
            <p:ph type="ftr" sz="quarter" idx="11"/>
          </p:nvPr>
        </p:nvSpPr>
        <p:spPr>
          <a:xfrm>
            <a:off x="3124200" y="4767263"/>
            <a:ext cx="2895600" cy="274637"/>
          </a:xfrm>
          <a:prstGeom prst="rect">
            <a:avLst/>
          </a:prstGeom>
        </p:spPr>
        <p:txBody>
          <a:bodyPr/>
          <a:lstStyle>
            <a:lvl1pPr>
              <a:defRPr sz="800"/>
            </a:lvl1pPr>
          </a:lstStyle>
          <a:p>
            <a:r>
              <a:rPr lang="en-US" dirty="0" smtClean="0">
                <a:solidFill>
                  <a:schemeClr val="bg1">
                    <a:lumMod val="65000"/>
                  </a:schemeClr>
                </a:solidFill>
              </a:rPr>
              <a:t>Cisco Public 2017 All Rights Reserved</a:t>
            </a:r>
            <a:endParaRPr lang="en-US" dirty="0">
              <a:solidFill>
                <a:schemeClr val="bg1">
                  <a:lumMod val="65000"/>
                </a:schemeClr>
              </a:solidFill>
            </a:endParaRPr>
          </a:p>
        </p:txBody>
      </p:sp>
      <p:sp>
        <p:nvSpPr>
          <p:cNvPr id="5" name="Slide Number Placeholder 4"/>
          <p:cNvSpPr>
            <a:spLocks noGrp="1"/>
          </p:cNvSpPr>
          <p:nvPr>
            <p:ph type="sldNum" sz="quarter" idx="12"/>
          </p:nvPr>
        </p:nvSpPr>
        <p:spPr/>
        <p:txBody>
          <a:bodyPr/>
          <a:lstStyle/>
          <a:p>
            <a:fld id="{F271A658-D5A3-7D4C-9237-34138582CF93}" type="slidenum">
              <a:rPr lang="en-US" smtClean="0"/>
              <a:t>‹#›</a:t>
            </a:fld>
            <a:endParaRPr lang="en-US"/>
          </a:p>
        </p:txBody>
      </p:sp>
    </p:spTree>
    <p:extLst>
      <p:ext uri="{BB962C8B-B14F-4D97-AF65-F5344CB8AC3E}">
        <p14:creationId xmlns:p14="http://schemas.microsoft.com/office/powerpoint/2010/main" val="111444734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BEA036-06C7-354E-BA2C-2642434F70A2}" type="datetimeFigureOut">
              <a:rPr lang="en-US" smtClean="0"/>
              <a:t>10/19/17</a:t>
            </a:fld>
            <a:endParaRPr lang="en-US"/>
          </a:p>
        </p:txBody>
      </p:sp>
      <p:sp>
        <p:nvSpPr>
          <p:cNvPr id="3" name="Footer Placeholder 2"/>
          <p:cNvSpPr>
            <a:spLocks noGrp="1"/>
          </p:cNvSpPr>
          <p:nvPr>
            <p:ph type="ftr" sz="quarter" idx="11"/>
          </p:nvPr>
        </p:nvSpPr>
        <p:spPr>
          <a:xfrm>
            <a:off x="3124200" y="4767263"/>
            <a:ext cx="2895600" cy="274637"/>
          </a:xfrm>
          <a:prstGeom prst="rect">
            <a:avLst/>
          </a:prstGeom>
        </p:spPr>
        <p:txBody>
          <a:bodyPr/>
          <a:lstStyle>
            <a:lvl1pPr>
              <a:defRPr sz="800"/>
            </a:lvl1pPr>
          </a:lstStyle>
          <a:p>
            <a:r>
              <a:rPr lang="en-US" dirty="0" smtClean="0">
                <a:solidFill>
                  <a:schemeClr val="bg1">
                    <a:lumMod val="65000"/>
                  </a:schemeClr>
                </a:solidFill>
              </a:rPr>
              <a:t>Cisco Public 2017 All Rights Reserved</a:t>
            </a:r>
            <a:endParaRPr lang="en-US" dirty="0">
              <a:solidFill>
                <a:schemeClr val="bg1">
                  <a:lumMod val="65000"/>
                </a:schemeClr>
              </a:solidFill>
            </a:endParaRPr>
          </a:p>
        </p:txBody>
      </p:sp>
      <p:sp>
        <p:nvSpPr>
          <p:cNvPr id="4" name="Slide Number Placeholder 3"/>
          <p:cNvSpPr>
            <a:spLocks noGrp="1"/>
          </p:cNvSpPr>
          <p:nvPr>
            <p:ph type="sldNum" sz="quarter" idx="12"/>
          </p:nvPr>
        </p:nvSpPr>
        <p:spPr/>
        <p:txBody>
          <a:bodyPr/>
          <a:lstStyle/>
          <a:p>
            <a:fld id="{F271A658-D5A3-7D4C-9237-34138582CF93}" type="slidenum">
              <a:rPr lang="en-US" smtClean="0"/>
              <a:t>‹#›</a:t>
            </a:fld>
            <a:endParaRPr lang="en-US"/>
          </a:p>
        </p:txBody>
      </p:sp>
    </p:spTree>
    <p:extLst>
      <p:ext uri="{BB962C8B-B14F-4D97-AF65-F5344CB8AC3E}">
        <p14:creationId xmlns:p14="http://schemas.microsoft.com/office/powerpoint/2010/main" val="287628220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BEA036-06C7-354E-BA2C-2642434F70A2}" type="datetimeFigureOut">
              <a:rPr lang="en-US" smtClean="0"/>
              <a:t>10/19/17</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sz="800"/>
            </a:lvl1pPr>
          </a:lstStyle>
          <a:p>
            <a:r>
              <a:rPr lang="en-US" dirty="0" smtClean="0">
                <a:solidFill>
                  <a:schemeClr val="bg1">
                    <a:lumMod val="65000"/>
                  </a:schemeClr>
                </a:solidFill>
              </a:rPr>
              <a:t>Cisco Public 2017 All Rights Reserved</a:t>
            </a:r>
            <a:endParaRPr lang="en-US" dirty="0">
              <a:solidFill>
                <a:schemeClr val="bg1">
                  <a:lumMod val="65000"/>
                </a:schemeClr>
              </a:solidFill>
            </a:endParaRPr>
          </a:p>
        </p:txBody>
      </p:sp>
      <p:sp>
        <p:nvSpPr>
          <p:cNvPr id="7" name="Slide Number Placeholder 6"/>
          <p:cNvSpPr>
            <a:spLocks noGrp="1"/>
          </p:cNvSpPr>
          <p:nvPr>
            <p:ph type="sldNum" sz="quarter" idx="12"/>
          </p:nvPr>
        </p:nvSpPr>
        <p:spPr/>
        <p:txBody>
          <a:bodyPr/>
          <a:lstStyle/>
          <a:p>
            <a:fld id="{F271A658-D5A3-7D4C-9237-34138582CF93}" type="slidenum">
              <a:rPr lang="en-US" smtClean="0"/>
              <a:t>‹#›</a:t>
            </a:fld>
            <a:endParaRPr lang="en-US"/>
          </a:p>
        </p:txBody>
      </p:sp>
    </p:spTree>
    <p:extLst>
      <p:ext uri="{BB962C8B-B14F-4D97-AF65-F5344CB8AC3E}">
        <p14:creationId xmlns:p14="http://schemas.microsoft.com/office/powerpoint/2010/main" val="281838556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BEA036-06C7-354E-BA2C-2642434F70A2}" type="datetimeFigureOut">
              <a:rPr lang="en-US" smtClean="0"/>
              <a:t>10/19/17</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sz="800"/>
            </a:lvl1pPr>
          </a:lstStyle>
          <a:p>
            <a:r>
              <a:rPr lang="en-US" dirty="0" smtClean="0">
                <a:solidFill>
                  <a:schemeClr val="bg1">
                    <a:lumMod val="65000"/>
                  </a:schemeClr>
                </a:solidFill>
              </a:rPr>
              <a:t>Cisco Public 2017 All Rights Reserved</a:t>
            </a:r>
            <a:endParaRPr lang="en-US" dirty="0">
              <a:solidFill>
                <a:schemeClr val="bg1">
                  <a:lumMod val="65000"/>
                </a:schemeClr>
              </a:solidFill>
            </a:endParaRPr>
          </a:p>
        </p:txBody>
      </p:sp>
      <p:sp>
        <p:nvSpPr>
          <p:cNvPr id="7" name="Slide Number Placeholder 6"/>
          <p:cNvSpPr>
            <a:spLocks noGrp="1"/>
          </p:cNvSpPr>
          <p:nvPr>
            <p:ph type="sldNum" sz="quarter" idx="12"/>
          </p:nvPr>
        </p:nvSpPr>
        <p:spPr/>
        <p:txBody>
          <a:bodyPr/>
          <a:lstStyle/>
          <a:p>
            <a:fld id="{F271A658-D5A3-7D4C-9237-34138582CF93}" type="slidenum">
              <a:rPr lang="en-US" smtClean="0"/>
              <a:t>‹#›</a:t>
            </a:fld>
            <a:endParaRPr lang="en-US"/>
          </a:p>
        </p:txBody>
      </p:sp>
    </p:spTree>
    <p:extLst>
      <p:ext uri="{BB962C8B-B14F-4D97-AF65-F5344CB8AC3E}">
        <p14:creationId xmlns:p14="http://schemas.microsoft.com/office/powerpoint/2010/main" val="128473950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BEA036-06C7-354E-BA2C-2642434F70A2}" type="datetimeFigureOut">
              <a:rPr lang="en-US" smtClean="0"/>
              <a:t>10/19/17</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sz="800"/>
            </a:lvl1pPr>
          </a:lstStyle>
          <a:p>
            <a:r>
              <a:rPr lang="en-US" dirty="0" smtClean="0">
                <a:solidFill>
                  <a:schemeClr val="bg1">
                    <a:lumMod val="65000"/>
                  </a:schemeClr>
                </a:solidFill>
              </a:rPr>
              <a:t>Cisco Public 2017 All Rights Reserved</a:t>
            </a:r>
            <a:endParaRPr lang="en-US" dirty="0">
              <a:solidFill>
                <a:schemeClr val="bg1">
                  <a:lumMod val="65000"/>
                </a:schemeClr>
              </a:solidFill>
            </a:endParaRPr>
          </a:p>
        </p:txBody>
      </p:sp>
      <p:sp>
        <p:nvSpPr>
          <p:cNvPr id="6" name="Slide Number Placeholder 5"/>
          <p:cNvSpPr>
            <a:spLocks noGrp="1"/>
          </p:cNvSpPr>
          <p:nvPr>
            <p:ph type="sldNum" sz="quarter" idx="12"/>
          </p:nvPr>
        </p:nvSpPr>
        <p:spPr/>
        <p:txBody>
          <a:bodyPr/>
          <a:lstStyle/>
          <a:p>
            <a:fld id="{F271A658-D5A3-7D4C-9237-34138582CF93}" type="slidenum">
              <a:rPr lang="en-US" smtClean="0"/>
              <a:t>‹#›</a:t>
            </a:fld>
            <a:endParaRPr lang="en-US"/>
          </a:p>
        </p:txBody>
      </p:sp>
    </p:spTree>
    <p:extLst>
      <p:ext uri="{BB962C8B-B14F-4D97-AF65-F5344CB8AC3E}">
        <p14:creationId xmlns:p14="http://schemas.microsoft.com/office/powerpoint/2010/main" val="388803785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BEA036-06C7-354E-BA2C-2642434F70A2}" type="datetimeFigureOut">
              <a:rPr lang="en-US" smtClean="0"/>
              <a:t>10/19/17</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sz="800"/>
            </a:lvl1pPr>
          </a:lstStyle>
          <a:p>
            <a:r>
              <a:rPr lang="en-US" dirty="0" smtClean="0">
                <a:solidFill>
                  <a:schemeClr val="bg1">
                    <a:lumMod val="65000"/>
                  </a:schemeClr>
                </a:solidFill>
              </a:rPr>
              <a:t>Cisco Public 2017 All Rights Reserved</a:t>
            </a:r>
            <a:endParaRPr lang="en-US" dirty="0">
              <a:solidFill>
                <a:schemeClr val="bg1">
                  <a:lumMod val="65000"/>
                </a:schemeClr>
              </a:solidFill>
            </a:endParaRPr>
          </a:p>
        </p:txBody>
      </p:sp>
      <p:sp>
        <p:nvSpPr>
          <p:cNvPr id="6" name="Slide Number Placeholder 5"/>
          <p:cNvSpPr>
            <a:spLocks noGrp="1"/>
          </p:cNvSpPr>
          <p:nvPr>
            <p:ph type="sldNum" sz="quarter" idx="12"/>
          </p:nvPr>
        </p:nvSpPr>
        <p:spPr/>
        <p:txBody>
          <a:bodyPr/>
          <a:lstStyle/>
          <a:p>
            <a:fld id="{F271A658-D5A3-7D4C-9237-34138582CF93}" type="slidenum">
              <a:rPr lang="en-US" smtClean="0"/>
              <a:t>‹#›</a:t>
            </a:fld>
            <a:endParaRPr lang="en-US"/>
          </a:p>
        </p:txBody>
      </p:sp>
    </p:spTree>
    <p:extLst>
      <p:ext uri="{BB962C8B-B14F-4D97-AF65-F5344CB8AC3E}">
        <p14:creationId xmlns:p14="http://schemas.microsoft.com/office/powerpoint/2010/main" val="163981734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Con 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mt="8000"/>
            <a:extLst>
              <a:ext uri="{28A0092B-C50C-407E-A947-70E740481C1C}">
                <a14:useLocalDpi xmlns:a14="http://schemas.microsoft.com/office/drawing/2010/main"/>
              </a:ext>
            </a:extLst>
          </a:blip>
          <a:stretch>
            <a:fillRect/>
          </a:stretch>
        </p:blipFill>
        <p:spPr>
          <a:xfrm>
            <a:off x="0" y="1181100"/>
            <a:ext cx="9144000" cy="2767642"/>
          </a:xfrm>
          <a:prstGeom prst="rect">
            <a:avLst/>
          </a:prstGeom>
        </p:spPr>
      </p:pic>
      <p:pic>
        <p:nvPicPr>
          <p:cNvPr id="9" name="Picture 8"/>
          <p:cNvPicPr>
            <a:picLocks noChangeAspect="1"/>
          </p:cNvPicPr>
          <p:nvPr userDrawn="1"/>
        </p:nvPicPr>
        <p:blipFill>
          <a:blip r:embed="rId3"/>
          <a:stretch>
            <a:fillRect/>
          </a:stretch>
        </p:blipFill>
        <p:spPr>
          <a:xfrm>
            <a:off x="0" y="4695272"/>
            <a:ext cx="9144000" cy="3937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11"/>
          </p:nvPr>
        </p:nvSpPr>
        <p:spPr/>
        <p:txBody>
          <a:bodyPr/>
          <a:lstStyle>
            <a:lvl1pPr>
              <a:defRPr/>
            </a:lvl1pPr>
          </a:lstStyle>
          <a:p>
            <a:r>
              <a:rPr lang="en-US" dirty="0" smtClean="0"/>
              <a:t>Cisco Public</a:t>
            </a:r>
            <a:endParaRPr lang="en-US" dirty="0"/>
          </a:p>
        </p:txBody>
      </p:sp>
      <p:sp>
        <p:nvSpPr>
          <p:cNvPr id="10" name="Text Placeholder 9"/>
          <p:cNvSpPr>
            <a:spLocks noGrp="1"/>
          </p:cNvSpPr>
          <p:nvPr>
            <p:ph type="body" sz="quarter" idx="12"/>
          </p:nvPr>
        </p:nvSpPr>
        <p:spPr>
          <a:xfrm>
            <a:off x="177800" y="769938"/>
            <a:ext cx="8305800" cy="353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Box 6"/>
          <p:cNvSpPr txBox="1"/>
          <p:nvPr userDrawn="1"/>
        </p:nvSpPr>
        <p:spPr>
          <a:xfrm>
            <a:off x="0" y="4741863"/>
            <a:ext cx="3155979" cy="246221"/>
          </a:xfrm>
          <a:prstGeom prst="rect">
            <a:avLst/>
          </a:prstGeom>
          <a:noFill/>
        </p:spPr>
        <p:txBody>
          <a:bodyPr wrap="square" rtlCol="0">
            <a:spAutoFit/>
          </a:bodyPr>
          <a:lstStyle/>
          <a:p>
            <a:r>
              <a:rPr lang="en-US" sz="1000" dirty="0" smtClean="0">
                <a:solidFill>
                  <a:schemeClr val="bg1">
                    <a:lumMod val="65000"/>
                  </a:schemeClr>
                </a:solidFill>
              </a:rPr>
              <a:t>Cisco Public 2017 All Rights Reserved</a:t>
            </a:r>
            <a:endParaRPr lang="en-US" sz="1000" dirty="0">
              <a:solidFill>
                <a:schemeClr val="bg1">
                  <a:lumMod val="65000"/>
                </a:schemeClr>
              </a:solidFill>
            </a:endParaRPr>
          </a:p>
        </p:txBody>
      </p:sp>
    </p:spTree>
    <p:extLst>
      <p:ext uri="{BB962C8B-B14F-4D97-AF65-F5344CB8AC3E}">
        <p14:creationId xmlns:p14="http://schemas.microsoft.com/office/powerpoint/2010/main" val="349779421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Con Two Content 1">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8000"/>
            <a:extLst>
              <a:ext uri="{28A0092B-C50C-407E-A947-70E740481C1C}">
                <a14:useLocalDpi xmlns:a14="http://schemas.microsoft.com/office/drawing/2010/main"/>
              </a:ext>
            </a:extLst>
          </a:blip>
          <a:stretch>
            <a:fillRect/>
          </a:stretch>
        </p:blipFill>
        <p:spPr>
          <a:xfrm>
            <a:off x="0" y="1181100"/>
            <a:ext cx="9144000" cy="2767642"/>
          </a:xfrm>
          <a:prstGeom prst="rect">
            <a:avLst/>
          </a:prstGeom>
        </p:spPr>
      </p:pic>
      <p:pic>
        <p:nvPicPr>
          <p:cNvPr id="5" name="Picture 4" descr="theme-blue-banner-lines.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4530328"/>
            <a:ext cx="9144000" cy="613172"/>
          </a:xfrm>
          <a:prstGeom prst="rect">
            <a:avLst/>
          </a:prstGeom>
        </p:spPr>
      </p:pic>
      <p:pic>
        <p:nvPicPr>
          <p:cNvPr id="6" name="Picture 5"/>
          <p:cNvPicPr>
            <a:picLocks noChangeAspect="1"/>
          </p:cNvPicPr>
          <p:nvPr userDrawn="1"/>
        </p:nvPicPr>
        <p:blipFill>
          <a:blip r:embed="rId4"/>
          <a:stretch>
            <a:fillRect/>
          </a:stretch>
        </p:blipFill>
        <p:spPr>
          <a:xfrm>
            <a:off x="0" y="4743397"/>
            <a:ext cx="9144000" cy="393700"/>
          </a:xfrm>
          <a:prstGeom prst="rect">
            <a:avLst/>
          </a:prstGeom>
        </p:spPr>
      </p:pic>
      <p:pic>
        <p:nvPicPr>
          <p:cNvPr id="11" name="Picture 10"/>
          <p:cNvPicPr>
            <a:picLocks noChangeAspect="1"/>
          </p:cNvPicPr>
          <p:nvPr userDrawn="1"/>
        </p:nvPicPr>
        <p:blipFill>
          <a:blip r:embed="rId4"/>
          <a:stretch>
            <a:fillRect/>
          </a:stretch>
        </p:blipFill>
        <p:spPr>
          <a:xfrm>
            <a:off x="0" y="4749800"/>
            <a:ext cx="9144000" cy="3937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9" name="Picture Placeholder 8"/>
          <p:cNvSpPr>
            <a:spLocks noGrp="1"/>
          </p:cNvSpPr>
          <p:nvPr>
            <p:ph type="pic" sz="quarter" idx="12"/>
          </p:nvPr>
        </p:nvSpPr>
        <p:spPr>
          <a:xfrm>
            <a:off x="203200" y="863600"/>
            <a:ext cx="3852863" cy="3395663"/>
          </a:xfrm>
        </p:spPr>
        <p:txBody>
          <a:bodyPr>
            <a:normAutofit/>
          </a:bodyPr>
          <a:lstStyle>
            <a:lvl1pPr marL="0" indent="0">
              <a:buNone/>
              <a:defRPr sz="2400"/>
            </a:lvl1pPr>
          </a:lstStyle>
          <a:p>
            <a:endParaRPr lang="en-US" dirty="0"/>
          </a:p>
        </p:txBody>
      </p:sp>
      <p:sp>
        <p:nvSpPr>
          <p:cNvPr id="12" name="Text Placeholder 11"/>
          <p:cNvSpPr>
            <a:spLocks noGrp="1"/>
          </p:cNvSpPr>
          <p:nvPr>
            <p:ph type="body" sz="quarter" idx="13"/>
          </p:nvPr>
        </p:nvSpPr>
        <p:spPr>
          <a:xfrm>
            <a:off x="4208463" y="855663"/>
            <a:ext cx="4206875" cy="3403600"/>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extBox 9"/>
          <p:cNvSpPr txBox="1"/>
          <p:nvPr userDrawn="1"/>
        </p:nvSpPr>
        <p:spPr>
          <a:xfrm>
            <a:off x="0" y="4800346"/>
            <a:ext cx="3155979" cy="246221"/>
          </a:xfrm>
          <a:prstGeom prst="rect">
            <a:avLst/>
          </a:prstGeom>
          <a:noFill/>
        </p:spPr>
        <p:txBody>
          <a:bodyPr wrap="square" rtlCol="0">
            <a:spAutoFit/>
          </a:bodyPr>
          <a:lstStyle/>
          <a:p>
            <a:r>
              <a:rPr lang="en-US" sz="1000" dirty="0" smtClean="0">
                <a:solidFill>
                  <a:schemeClr val="bg1">
                    <a:lumMod val="65000"/>
                  </a:schemeClr>
                </a:solidFill>
              </a:rPr>
              <a:t>Cisco Public 2017 All Rights Reserved</a:t>
            </a:r>
            <a:endParaRPr lang="en-US" sz="1000" dirty="0">
              <a:solidFill>
                <a:schemeClr val="bg1">
                  <a:lumMod val="65000"/>
                </a:schemeClr>
              </a:solidFill>
            </a:endParaRPr>
          </a:p>
        </p:txBody>
      </p:sp>
    </p:spTree>
    <p:extLst>
      <p:ext uri="{BB962C8B-B14F-4D97-AF65-F5344CB8AC3E}">
        <p14:creationId xmlns:p14="http://schemas.microsoft.com/office/powerpoint/2010/main" val="188244598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Con Two Content 2">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alphaModFix amt="8000"/>
            <a:extLst>
              <a:ext uri="{28A0092B-C50C-407E-A947-70E740481C1C}">
                <a14:useLocalDpi xmlns:a14="http://schemas.microsoft.com/office/drawing/2010/main"/>
              </a:ext>
            </a:extLst>
          </a:blip>
          <a:stretch>
            <a:fillRect/>
          </a:stretch>
        </p:blipFill>
        <p:spPr>
          <a:xfrm>
            <a:off x="0" y="1181100"/>
            <a:ext cx="9144000" cy="2767642"/>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dirty="0" smtClean="0"/>
              <a:t>© 2017 Cisco and/or its affiliates. All rights reserved.</a:t>
            </a:r>
            <a:endParaRPr lang="en-US" dirty="0"/>
          </a:p>
        </p:txBody>
      </p:sp>
      <p:sp>
        <p:nvSpPr>
          <p:cNvPr id="4" name="Slide Number Placeholder 3"/>
          <p:cNvSpPr>
            <a:spLocks noGrp="1"/>
          </p:cNvSpPr>
          <p:nvPr>
            <p:ph type="sldNum" sz="quarter" idx="11"/>
          </p:nvPr>
        </p:nvSpPr>
        <p:spPr/>
        <p:txBody>
          <a:bodyPr/>
          <a:lstStyle/>
          <a:p>
            <a:r>
              <a:rPr lang="en-US" dirty="0" smtClean="0"/>
              <a:t>Cisco Public</a:t>
            </a:r>
            <a:endParaRPr lang="en-US" dirty="0"/>
          </a:p>
        </p:txBody>
      </p:sp>
      <p:sp>
        <p:nvSpPr>
          <p:cNvPr id="10" name="Text Placeholder 9"/>
          <p:cNvSpPr>
            <a:spLocks noGrp="1"/>
          </p:cNvSpPr>
          <p:nvPr>
            <p:ph type="body" sz="quarter" idx="12"/>
          </p:nvPr>
        </p:nvSpPr>
        <p:spPr>
          <a:xfrm>
            <a:off x="177800" y="769938"/>
            <a:ext cx="4216400" cy="3530600"/>
          </a:xfrm>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4484688" y="769938"/>
            <a:ext cx="4267200" cy="3530600"/>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4557820"/>
            <a:ext cx="9144000" cy="585680"/>
          </a:xfrm>
          <a:prstGeom prst="rect">
            <a:avLst/>
          </a:prstGeom>
        </p:spPr>
      </p:pic>
      <p:sp>
        <p:nvSpPr>
          <p:cNvPr id="8" name="TextBox 7"/>
          <p:cNvSpPr txBox="1"/>
          <p:nvPr userDrawn="1"/>
        </p:nvSpPr>
        <p:spPr>
          <a:xfrm>
            <a:off x="5843646" y="4769012"/>
            <a:ext cx="3155979" cy="246221"/>
          </a:xfrm>
          <a:prstGeom prst="rect">
            <a:avLst/>
          </a:prstGeom>
          <a:noFill/>
        </p:spPr>
        <p:txBody>
          <a:bodyPr wrap="square" rtlCol="0">
            <a:spAutoFit/>
          </a:bodyPr>
          <a:lstStyle/>
          <a:p>
            <a:pPr algn="r"/>
            <a:r>
              <a:rPr lang="en-US" sz="1000" dirty="0" smtClean="0">
                <a:solidFill>
                  <a:schemeClr val="bg1">
                    <a:lumMod val="65000"/>
                  </a:schemeClr>
                </a:solidFill>
              </a:rPr>
              <a:t>Cisco Public 2017 All Rights Reserved</a:t>
            </a:r>
            <a:endParaRPr lang="en-US" sz="1000" dirty="0">
              <a:solidFill>
                <a:schemeClr val="bg1">
                  <a:lumMod val="65000"/>
                </a:schemeClr>
              </a:solidFill>
            </a:endParaRPr>
          </a:p>
        </p:txBody>
      </p:sp>
    </p:spTree>
    <p:extLst>
      <p:ext uri="{BB962C8B-B14F-4D97-AF65-F5344CB8AC3E}">
        <p14:creationId xmlns:p14="http://schemas.microsoft.com/office/powerpoint/2010/main" val="226537289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Con Title and Content 2">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alphaModFix amt="8000"/>
            <a:extLst>
              <a:ext uri="{28A0092B-C50C-407E-A947-70E740481C1C}">
                <a14:useLocalDpi xmlns:a14="http://schemas.microsoft.com/office/drawing/2010/main"/>
              </a:ext>
            </a:extLst>
          </a:blip>
          <a:stretch>
            <a:fillRect/>
          </a:stretch>
        </p:blipFill>
        <p:spPr>
          <a:xfrm>
            <a:off x="0" y="1181100"/>
            <a:ext cx="9144000" cy="2767642"/>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dirty="0" smtClean="0"/>
              <a:t>© 2017 Cisco and/or its affiliates. All rights reserved.</a:t>
            </a:r>
            <a:endParaRPr lang="en-US" dirty="0"/>
          </a:p>
        </p:txBody>
      </p:sp>
      <p:sp>
        <p:nvSpPr>
          <p:cNvPr id="4" name="Slide Number Placeholder 3"/>
          <p:cNvSpPr>
            <a:spLocks noGrp="1"/>
          </p:cNvSpPr>
          <p:nvPr>
            <p:ph type="sldNum" sz="quarter" idx="11"/>
          </p:nvPr>
        </p:nvSpPr>
        <p:spPr/>
        <p:txBody>
          <a:bodyPr/>
          <a:lstStyle/>
          <a:p>
            <a:r>
              <a:rPr lang="en-US" dirty="0" smtClean="0"/>
              <a:t>Cisco Public</a:t>
            </a:r>
            <a:endParaRPr lang="en-US" dirty="0"/>
          </a:p>
        </p:txBody>
      </p:sp>
      <p:sp>
        <p:nvSpPr>
          <p:cNvPr id="10" name="Text Placeholder 9"/>
          <p:cNvSpPr>
            <a:spLocks noGrp="1"/>
          </p:cNvSpPr>
          <p:nvPr>
            <p:ph type="body" sz="quarter" idx="12"/>
          </p:nvPr>
        </p:nvSpPr>
        <p:spPr>
          <a:xfrm>
            <a:off x="177800" y="769938"/>
            <a:ext cx="8305800" cy="353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4498463"/>
            <a:ext cx="9144000" cy="645037"/>
          </a:xfrm>
          <a:prstGeom prst="rect">
            <a:avLst/>
          </a:prstGeom>
        </p:spPr>
      </p:pic>
      <p:pic>
        <p:nvPicPr>
          <p:cNvPr id="5" name="Picture 4"/>
          <p:cNvPicPr>
            <a:picLocks noChangeAspect="1"/>
          </p:cNvPicPr>
          <p:nvPr userDrawn="1"/>
        </p:nvPicPr>
        <p:blipFill>
          <a:blip r:embed="rId4"/>
          <a:stretch>
            <a:fillRect/>
          </a:stretch>
        </p:blipFill>
        <p:spPr>
          <a:xfrm>
            <a:off x="0" y="4688526"/>
            <a:ext cx="9144000" cy="393700"/>
          </a:xfrm>
          <a:prstGeom prst="rect">
            <a:avLst/>
          </a:prstGeom>
        </p:spPr>
      </p:pic>
      <p:sp>
        <p:nvSpPr>
          <p:cNvPr id="9" name="TextBox 8"/>
          <p:cNvSpPr txBox="1"/>
          <p:nvPr userDrawn="1"/>
        </p:nvSpPr>
        <p:spPr>
          <a:xfrm>
            <a:off x="0" y="4769012"/>
            <a:ext cx="3155979" cy="246221"/>
          </a:xfrm>
          <a:prstGeom prst="rect">
            <a:avLst/>
          </a:prstGeom>
          <a:noFill/>
        </p:spPr>
        <p:txBody>
          <a:bodyPr wrap="square" rtlCol="0">
            <a:spAutoFit/>
          </a:bodyPr>
          <a:lstStyle/>
          <a:p>
            <a:r>
              <a:rPr lang="en-US" sz="1000" dirty="0" smtClean="0">
                <a:solidFill>
                  <a:schemeClr val="bg1">
                    <a:lumMod val="65000"/>
                  </a:schemeClr>
                </a:solidFill>
              </a:rPr>
              <a:t>Cisco Public 2017 All Rights Reserved</a:t>
            </a:r>
            <a:endParaRPr lang="en-US" sz="1000" dirty="0">
              <a:solidFill>
                <a:schemeClr val="bg1">
                  <a:lumMod val="65000"/>
                </a:schemeClr>
              </a:solidFill>
            </a:endParaRPr>
          </a:p>
        </p:txBody>
      </p:sp>
    </p:spTree>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Con blank">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alphaModFix amt="8000"/>
            <a:extLst>
              <a:ext uri="{28A0092B-C50C-407E-A947-70E740481C1C}">
                <a14:useLocalDpi xmlns:a14="http://schemas.microsoft.com/office/drawing/2010/main"/>
              </a:ext>
            </a:extLst>
          </a:blip>
          <a:stretch>
            <a:fillRect/>
          </a:stretch>
        </p:blipFill>
        <p:spPr>
          <a:xfrm>
            <a:off x="0" y="1181100"/>
            <a:ext cx="9144000" cy="2767642"/>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dirty="0" smtClean="0"/>
              <a:t>© 2017 Cisco and/or its affiliates. All rights reserved.</a:t>
            </a:r>
            <a:endParaRPr lang="en-US" dirty="0"/>
          </a:p>
        </p:txBody>
      </p:sp>
      <p:sp>
        <p:nvSpPr>
          <p:cNvPr id="4" name="Slide Number Placeholder 3"/>
          <p:cNvSpPr>
            <a:spLocks noGrp="1"/>
          </p:cNvSpPr>
          <p:nvPr>
            <p:ph type="sldNum" sz="quarter" idx="11"/>
          </p:nvPr>
        </p:nvSpPr>
        <p:spPr/>
        <p:txBody>
          <a:bodyPr/>
          <a:lstStyle/>
          <a:p>
            <a:r>
              <a:rPr lang="en-US" dirty="0" smtClean="0"/>
              <a:t>Cisco Public</a:t>
            </a:r>
            <a:endParaRPr lang="en-US" dirty="0"/>
          </a:p>
        </p:txBody>
      </p:sp>
      <p:pic>
        <p:nvPicPr>
          <p:cNvPr id="5" name="Picture 4"/>
          <p:cNvPicPr>
            <a:picLocks noChangeAspect="1"/>
          </p:cNvPicPr>
          <p:nvPr userDrawn="1"/>
        </p:nvPicPr>
        <p:blipFill>
          <a:blip r:embed="rId3"/>
          <a:stretch>
            <a:fillRect/>
          </a:stretch>
        </p:blipFill>
        <p:spPr>
          <a:xfrm>
            <a:off x="0" y="4356100"/>
            <a:ext cx="9144000" cy="787400"/>
          </a:xfrm>
          <a:prstGeom prst="rect">
            <a:avLst/>
          </a:prstGeom>
        </p:spPr>
      </p:pic>
      <p:sp>
        <p:nvSpPr>
          <p:cNvPr id="6" name="TextBox 5"/>
          <p:cNvSpPr txBox="1"/>
          <p:nvPr userDrawn="1"/>
        </p:nvSpPr>
        <p:spPr>
          <a:xfrm>
            <a:off x="0" y="4769012"/>
            <a:ext cx="3155979" cy="246221"/>
          </a:xfrm>
          <a:prstGeom prst="rect">
            <a:avLst/>
          </a:prstGeom>
          <a:noFill/>
        </p:spPr>
        <p:txBody>
          <a:bodyPr wrap="square" rtlCol="0">
            <a:spAutoFit/>
          </a:bodyPr>
          <a:lstStyle/>
          <a:p>
            <a:r>
              <a:rPr lang="en-US" sz="1000" dirty="0" smtClean="0">
                <a:solidFill>
                  <a:schemeClr val="bg1">
                    <a:lumMod val="65000"/>
                  </a:schemeClr>
                </a:solidFill>
              </a:rPr>
              <a:t>Cisco Public 2017 All Rights Reserved</a:t>
            </a:r>
            <a:endParaRPr lang="en-US" sz="1000" dirty="0">
              <a:solidFill>
                <a:schemeClr val="bg1">
                  <a:lumMod val="65000"/>
                </a:schemeClr>
              </a:solidFill>
            </a:endParaRPr>
          </a:p>
        </p:txBody>
      </p:sp>
    </p:spTree>
    <p:extLst>
      <p:ext uri="{BB962C8B-B14F-4D97-AF65-F5344CB8AC3E}">
        <p14:creationId xmlns:p14="http://schemas.microsoft.com/office/powerpoint/2010/main" val="23032619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Con Title and Content 3">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alphaModFix amt="8000"/>
            <a:extLst>
              <a:ext uri="{28A0092B-C50C-407E-A947-70E740481C1C}">
                <a14:useLocalDpi xmlns:a14="http://schemas.microsoft.com/office/drawing/2010/main"/>
              </a:ext>
            </a:extLst>
          </a:blip>
          <a:stretch>
            <a:fillRect/>
          </a:stretch>
        </p:blipFill>
        <p:spPr>
          <a:xfrm>
            <a:off x="0" y="1181100"/>
            <a:ext cx="9144000" cy="2767642"/>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dirty="0" smtClean="0"/>
              <a:t>© 2017 Cisco and/or its affiliates. All rights reserved.</a:t>
            </a:r>
            <a:endParaRPr lang="en-US" dirty="0"/>
          </a:p>
        </p:txBody>
      </p:sp>
      <p:sp>
        <p:nvSpPr>
          <p:cNvPr id="4" name="Slide Number Placeholder 3"/>
          <p:cNvSpPr>
            <a:spLocks noGrp="1"/>
          </p:cNvSpPr>
          <p:nvPr>
            <p:ph type="sldNum" sz="quarter" idx="11"/>
          </p:nvPr>
        </p:nvSpPr>
        <p:spPr/>
        <p:txBody>
          <a:bodyPr/>
          <a:lstStyle/>
          <a:p>
            <a:r>
              <a:rPr lang="en-US" dirty="0" smtClean="0"/>
              <a:t>Cisco Public</a:t>
            </a:r>
            <a:endParaRPr lang="en-US" dirty="0"/>
          </a:p>
        </p:txBody>
      </p:sp>
      <p:sp>
        <p:nvSpPr>
          <p:cNvPr id="6" name="Text Placeholder 5"/>
          <p:cNvSpPr>
            <a:spLocks noGrp="1"/>
          </p:cNvSpPr>
          <p:nvPr>
            <p:ph type="body" sz="quarter" idx="12"/>
          </p:nvPr>
        </p:nvSpPr>
        <p:spPr>
          <a:xfrm>
            <a:off x="177800" y="744538"/>
            <a:ext cx="8348663" cy="355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4626946"/>
            <a:ext cx="9144000" cy="389554"/>
          </a:xfrm>
          <a:prstGeom prst="rect">
            <a:avLst/>
          </a:prstGeom>
        </p:spPr>
      </p:pic>
      <p:pic>
        <p:nvPicPr>
          <p:cNvPr id="8" name="Picture 7"/>
          <p:cNvPicPr>
            <a:picLocks noChangeAspect="1"/>
          </p:cNvPicPr>
          <p:nvPr userDrawn="1"/>
        </p:nvPicPr>
        <p:blipFill>
          <a:blip r:embed="rId4"/>
          <a:stretch>
            <a:fillRect/>
          </a:stretch>
        </p:blipFill>
        <p:spPr>
          <a:xfrm>
            <a:off x="0" y="4621533"/>
            <a:ext cx="9144000" cy="393700"/>
          </a:xfrm>
          <a:prstGeom prst="rect">
            <a:avLst/>
          </a:prstGeom>
        </p:spPr>
      </p:pic>
      <p:sp>
        <p:nvSpPr>
          <p:cNvPr id="7" name="TextBox 6"/>
          <p:cNvSpPr txBox="1"/>
          <p:nvPr userDrawn="1"/>
        </p:nvSpPr>
        <p:spPr>
          <a:xfrm>
            <a:off x="0" y="4769012"/>
            <a:ext cx="3155979" cy="246221"/>
          </a:xfrm>
          <a:prstGeom prst="rect">
            <a:avLst/>
          </a:prstGeom>
          <a:noFill/>
        </p:spPr>
        <p:txBody>
          <a:bodyPr wrap="square" rtlCol="0">
            <a:spAutoFit/>
          </a:bodyPr>
          <a:lstStyle/>
          <a:p>
            <a:r>
              <a:rPr lang="en-US" sz="1000" dirty="0" smtClean="0">
                <a:solidFill>
                  <a:schemeClr val="bg1">
                    <a:lumMod val="65000"/>
                  </a:schemeClr>
                </a:solidFill>
              </a:rPr>
              <a:t>Cisco Public 2017 All Rights Reserved</a:t>
            </a:r>
            <a:endParaRPr lang="en-US" sz="1000" dirty="0">
              <a:solidFill>
                <a:schemeClr val="bg1">
                  <a:lumMod val="65000"/>
                </a:schemeClr>
              </a:solidFill>
            </a:endParaRPr>
          </a:p>
        </p:txBody>
      </p:sp>
    </p:spTree>
    <p:extLst>
      <p:ext uri="{BB962C8B-B14F-4D97-AF65-F5344CB8AC3E}">
        <p14:creationId xmlns:p14="http://schemas.microsoft.com/office/powerpoint/2010/main" val="194209451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Con Blank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dirty="0" smtClean="0"/>
              <a:t>© 2017 Cisco and/or its affiliates. All rights reserved.</a:t>
            </a:r>
            <a:endParaRPr lang="en-US" dirty="0"/>
          </a:p>
        </p:txBody>
      </p:sp>
      <p:sp>
        <p:nvSpPr>
          <p:cNvPr id="4" name="Slide Number Placeholder 3"/>
          <p:cNvSpPr>
            <a:spLocks noGrp="1"/>
          </p:cNvSpPr>
          <p:nvPr>
            <p:ph type="sldNum" sz="quarter" idx="11"/>
          </p:nvPr>
        </p:nvSpPr>
        <p:spPr/>
        <p:txBody>
          <a:bodyPr/>
          <a:lstStyle/>
          <a:p>
            <a:r>
              <a:rPr lang="en-US" dirty="0" smtClean="0"/>
              <a:t>Cisco Public</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441500"/>
            <a:ext cx="9144000" cy="7020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4246723"/>
            <a:ext cx="9144000" cy="389554"/>
          </a:xfrm>
          <a:prstGeom prst="rect">
            <a:avLst/>
          </a:prstGeom>
        </p:spPr>
      </p:pic>
      <p:pic>
        <p:nvPicPr>
          <p:cNvPr id="9" name="Picture 8"/>
          <p:cNvPicPr>
            <a:picLocks noChangeAspect="1"/>
          </p:cNvPicPr>
          <p:nvPr userDrawn="1"/>
        </p:nvPicPr>
        <p:blipFill>
          <a:blip r:embed="rId4"/>
          <a:stretch>
            <a:fillRect/>
          </a:stretch>
        </p:blipFill>
        <p:spPr>
          <a:xfrm>
            <a:off x="0" y="4221163"/>
            <a:ext cx="9144000" cy="393700"/>
          </a:xfrm>
          <a:prstGeom prst="rect">
            <a:avLst/>
          </a:prstGeom>
        </p:spPr>
      </p:pic>
      <p:sp>
        <p:nvSpPr>
          <p:cNvPr id="8" name="TextBox 7"/>
          <p:cNvSpPr txBox="1"/>
          <p:nvPr userDrawn="1"/>
        </p:nvSpPr>
        <p:spPr>
          <a:xfrm>
            <a:off x="0" y="4345512"/>
            <a:ext cx="3155979" cy="246221"/>
          </a:xfrm>
          <a:prstGeom prst="rect">
            <a:avLst/>
          </a:prstGeom>
          <a:noFill/>
        </p:spPr>
        <p:txBody>
          <a:bodyPr wrap="square" rtlCol="0">
            <a:spAutoFit/>
          </a:bodyPr>
          <a:lstStyle/>
          <a:p>
            <a:r>
              <a:rPr lang="en-US" sz="1000" dirty="0" smtClean="0">
                <a:solidFill>
                  <a:schemeClr val="bg1">
                    <a:lumMod val="65000"/>
                  </a:schemeClr>
                </a:solidFill>
              </a:rPr>
              <a:t>Cisco Public 2017 All Rights Reserved</a:t>
            </a:r>
            <a:endParaRPr lang="en-US" sz="1000" dirty="0">
              <a:solidFill>
                <a:schemeClr val="bg1">
                  <a:lumMod val="65000"/>
                </a:schemeClr>
              </a:solidFill>
            </a:endParaRPr>
          </a:p>
        </p:txBody>
      </p:sp>
    </p:spTree>
    <p:extLst>
      <p:ext uri="{BB962C8B-B14F-4D97-AF65-F5344CB8AC3E}">
        <p14:creationId xmlns:p14="http://schemas.microsoft.com/office/powerpoint/2010/main" val="3452977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9335" y="197908"/>
            <a:ext cx="8255000" cy="454025"/>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77800" y="869950"/>
            <a:ext cx="8229600" cy="339407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228600" y="4741863"/>
            <a:ext cx="2133600" cy="274637"/>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lang="en-US" sz="600" smtClean="0">
                <a:solidFill>
                  <a:srgbClr val="C0C0C0"/>
                </a:solidFill>
                <a:latin typeface="+mj-lt"/>
              </a:defRPr>
            </a:lvl1pPr>
          </a:lstStyle>
          <a:p>
            <a:r>
              <a:rPr lang="en-US" dirty="0" smtClean="0"/>
              <a:t>© 2017 Cisco and/or its affiliates. All rights reserved.</a:t>
            </a:r>
            <a:endParaRPr lang="en-US" dirty="0"/>
          </a:p>
        </p:txBody>
      </p:sp>
      <p:sp>
        <p:nvSpPr>
          <p:cNvPr id="6" name="Slide Number Placeholder 5"/>
          <p:cNvSpPr>
            <a:spLocks noGrp="1"/>
          </p:cNvSpPr>
          <p:nvPr>
            <p:ph type="sldNum" sz="quarter" idx="4"/>
          </p:nvPr>
        </p:nvSpPr>
        <p:spPr>
          <a:xfrm>
            <a:off x="5858934" y="4741863"/>
            <a:ext cx="2133600" cy="274637"/>
          </a:xfrm>
          <a:prstGeom prst="rect">
            <a:avLst/>
          </a:prstGeom>
        </p:spPr>
        <p:txBody>
          <a:bodyPr vert="horz" lIns="91440" tIns="45720" rIns="91440" bIns="45720" rtlCol="0" anchor="ctr"/>
          <a:lstStyle>
            <a:lvl1pPr algn="r">
              <a:defRPr sz="700">
                <a:solidFill>
                  <a:schemeClr val="tx1">
                    <a:tint val="75000"/>
                  </a:schemeClr>
                </a:solidFill>
              </a:defRPr>
            </a:lvl1pPr>
          </a:lstStyle>
          <a:p>
            <a:r>
              <a:rPr lang="en-US" dirty="0" smtClean="0"/>
              <a:t>Cisco Public</a:t>
            </a:r>
            <a:endParaRPr lang="en-US" dirty="0"/>
          </a:p>
        </p:txBody>
      </p:sp>
      <p:sp>
        <p:nvSpPr>
          <p:cNvPr id="9" name="Footer Placeholder 8"/>
          <p:cNvSpPr>
            <a:spLocks noGrp="1"/>
          </p:cNvSpPr>
          <p:nvPr>
            <p:ph type="ftr" sz="quarter" idx="3"/>
          </p:nvPr>
        </p:nvSpPr>
        <p:spPr>
          <a:xfrm>
            <a:off x="8161867" y="4741862"/>
            <a:ext cx="338666" cy="274637"/>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smtClean="0"/>
              <a:t>&lt;#&gt;</a:t>
            </a:r>
            <a:endParaRPr lang="en-US" dirty="0"/>
          </a:p>
        </p:txBody>
      </p:sp>
    </p:spTree>
    <p:extLst>
      <p:ext uri="{BB962C8B-B14F-4D97-AF65-F5344CB8AC3E}">
        <p14:creationId xmlns:p14="http://schemas.microsoft.com/office/powerpoint/2010/main" val="471733574"/>
      </p:ext>
    </p:extLst>
  </p:cSld>
  <p:clrMap bg1="lt1" tx1="dk1" bg2="lt2" tx2="dk2" accent1="accent1" accent2="accent2" accent3="accent3" accent4="accent4" accent5="accent5" accent6="accent6" hlink="hlink" folHlink="folHlink"/>
  <p:sldLayoutIdLst>
    <p:sldLayoutId id="2147484000" r:id="rId1"/>
    <p:sldLayoutId id="2147484001" r:id="rId2"/>
    <p:sldLayoutId id="2147484011" r:id="rId3"/>
    <p:sldLayoutId id="2147484019" r:id="rId4"/>
    <p:sldLayoutId id="2147484018" r:id="rId5"/>
    <p:sldLayoutId id="2147484023" r:id="rId6"/>
    <p:sldLayoutId id="2147484010" r:id="rId7"/>
    <p:sldLayoutId id="2147484020" r:id="rId8"/>
    <p:sldLayoutId id="2147484012" r:id="rId9"/>
    <p:sldLayoutId id="2147484009" r:id="rId10"/>
    <p:sldLayoutId id="2147484026" r:id="rId11"/>
    <p:sldLayoutId id="2147484024" r:id="rId12"/>
    <p:sldLayoutId id="2147484025" r:id="rId13"/>
    <p:sldLayoutId id="2147484016" r:id="rId14"/>
    <p:sldLayoutId id="2147484022" r:id="rId15"/>
    <p:sldLayoutId id="2147483990" r:id="rId16"/>
    <p:sldLayoutId id="2147483991" r:id="rId17"/>
    <p:sldLayoutId id="2147483992" r:id="rId18"/>
    <p:sldLayoutId id="2147483993" r:id="rId19"/>
    <p:sldLayoutId id="2147483994" r:id="rId20"/>
    <p:sldLayoutId id="2147483995" r:id="rId21"/>
    <p:sldLayoutId id="2147483996" r:id="rId22"/>
    <p:sldLayoutId id="2147483997" r:id="rId23"/>
    <p:sldLayoutId id="2147483998" r:id="rId24"/>
    <p:sldLayoutId id="2147483999" r:id="rId25"/>
  </p:sldLayoutIdLst>
  <p:timing>
    <p:tnLst>
      <p:par>
        <p:cTn id="1" dur="indefinite" restart="never" nodeType="tmRoot"/>
      </p:par>
    </p:tnLst>
  </p:timing>
  <p:txStyles>
    <p:titleStyle>
      <a:lvl1pPr algn="l" defTabSz="457200" rtl="0" eaLnBrk="1" latinLnBrk="0" hangingPunct="1">
        <a:spcBef>
          <a:spcPct val="0"/>
        </a:spcBef>
        <a:buNone/>
        <a:defRPr sz="2800" b="1" kern="1200">
          <a:solidFill>
            <a:srgbClr val="000090"/>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kern="1200">
          <a:solidFill>
            <a:srgbClr val="000090"/>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rgbClr val="000090"/>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000090"/>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rgbClr val="000090"/>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rgbClr val="000090"/>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tiff"/><Relationship Id="rId10" Type="http://schemas.openxmlformats.org/officeDocument/2006/relationships/image" Target="../media/image50.emf"/><Relationship Id="rId11" Type="http://schemas.openxmlformats.org/officeDocument/2006/relationships/image" Target="../media/image51.tiff"/><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8.png"/><Relationship Id="rId8" Type="http://schemas.openxmlformats.org/officeDocument/2006/relationships/image" Target="../media/image49.tiff"/><Relationship Id="rId9" Type="http://schemas.openxmlformats.org/officeDocument/2006/relationships/image" Target="../media/image50.emf"/><Relationship Id="rId10" Type="http://schemas.openxmlformats.org/officeDocument/2006/relationships/image" Target="../media/image51.tiff"/><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4.png"/><Relationship Id="rId3" Type="http://schemas.openxmlformats.org/officeDocument/2006/relationships/image" Target="../media/image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5.png"/><Relationship Id="rId3"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13.xml"/><Relationship Id="rId2"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0.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9.tiff"/><Relationship Id="rId7" Type="http://schemas.openxmlformats.org/officeDocument/2006/relationships/image" Target="../media/image50.emf"/><Relationship Id="rId8" Type="http://schemas.openxmlformats.org/officeDocument/2006/relationships/image" Target="../media/image51.tiff"/><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13.xml"/><Relationship Id="rId2"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6.png"/><Relationship Id="rId3" Type="http://schemas.openxmlformats.org/officeDocument/2006/relationships/image" Target="../media/image7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tiff"/><Relationship Id="rId10" Type="http://schemas.openxmlformats.org/officeDocument/2006/relationships/image" Target="../media/image50.emf"/><Relationship Id="rId11" Type="http://schemas.openxmlformats.org/officeDocument/2006/relationships/image" Target="../media/image51.tiff"/><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tiff"/><Relationship Id="rId3" Type="http://schemas.openxmlformats.org/officeDocument/2006/relationships/image" Target="../media/image16.tiff"/></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7.xml"/><Relationship Id="rId2" Type="http://schemas.openxmlformats.org/officeDocument/2006/relationships/image" Target="../media/image78.png"/></Relationships>
</file>

<file path=ppt/slides/_rels/slide41.xml.rels><?xml version="1.0" encoding="UTF-8" standalone="yes"?>
<Relationships xmlns="http://schemas.openxmlformats.org/package/2006/relationships"><Relationship Id="rId11" Type="http://schemas.openxmlformats.org/officeDocument/2006/relationships/image" Target="../media/image46.png"/><Relationship Id="rId12" Type="http://schemas.openxmlformats.org/officeDocument/2006/relationships/image" Target="../media/image81.tiff"/><Relationship Id="rId1" Type="http://schemas.openxmlformats.org/officeDocument/2006/relationships/slideLayout" Target="../slideLayouts/slideLayout13.xml"/><Relationship Id="rId2" Type="http://schemas.openxmlformats.org/officeDocument/2006/relationships/image" Target="../media/image49.tiff"/><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50.emf"/><Relationship Id="rId8" Type="http://schemas.openxmlformats.org/officeDocument/2006/relationships/image" Target="../media/image51.tiff"/><Relationship Id="rId9" Type="http://schemas.openxmlformats.org/officeDocument/2006/relationships/image" Target="../media/image44.png"/><Relationship Id="rId10"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2.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jpg"/></Relationships>
</file>

<file path=ppt/slides/_rels/slide7.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5" Type="http://schemas.openxmlformats.org/officeDocument/2006/relationships/image" Target="../media/image21.tiff"/><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5" Type="http://schemas.openxmlformats.org/officeDocument/2006/relationships/image" Target="../media/image25.tiff"/><Relationship Id="rId1" Type="http://schemas.openxmlformats.org/officeDocument/2006/relationships/slideLayout" Target="../slideLayouts/slideLayout13.xml"/><Relationship Id="rId2" Type="http://schemas.openxmlformats.org/officeDocument/2006/relationships/image" Target="../media/image22.tiff"/></Relationships>
</file>

<file path=ppt/slides/_rels/slide9.xml.rels><?xml version="1.0" encoding="UTF-8" standalone="yes"?>
<Relationships xmlns="http://schemas.openxmlformats.org/package/2006/relationships"><Relationship Id="rId11" Type="http://schemas.openxmlformats.org/officeDocument/2006/relationships/image" Target="../media/image35.tiff"/><Relationship Id="rId12" Type="http://schemas.openxmlformats.org/officeDocument/2006/relationships/image" Target="../media/image36.tiff"/><Relationship Id="rId13" Type="http://schemas.openxmlformats.org/officeDocument/2006/relationships/image" Target="../media/image37.tiff"/><Relationship Id="rId14" Type="http://schemas.openxmlformats.org/officeDocument/2006/relationships/image" Target="../media/image38.tiff"/><Relationship Id="rId15" Type="http://schemas.openxmlformats.org/officeDocument/2006/relationships/image" Target="../media/image39.tiff"/><Relationship Id="rId16" Type="http://schemas.openxmlformats.org/officeDocument/2006/relationships/image" Target="../media/image40.tiff"/><Relationship Id="rId17" Type="http://schemas.openxmlformats.org/officeDocument/2006/relationships/image" Target="../media/image41.tiff"/><Relationship Id="rId1" Type="http://schemas.openxmlformats.org/officeDocument/2006/relationships/slideLayout" Target="../slideLayouts/slideLayout13.xml"/><Relationship Id="rId2" Type="http://schemas.openxmlformats.org/officeDocument/2006/relationships/image" Target="../media/image26.tiff"/><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6" Type="http://schemas.openxmlformats.org/officeDocument/2006/relationships/image" Target="../media/image30.tiff"/><Relationship Id="rId7" Type="http://schemas.openxmlformats.org/officeDocument/2006/relationships/image" Target="../media/image31.tiff"/><Relationship Id="rId8" Type="http://schemas.openxmlformats.org/officeDocument/2006/relationships/image" Target="../media/image32.png"/><Relationship Id="rId9" Type="http://schemas.openxmlformats.org/officeDocument/2006/relationships/image" Target="../media/image33.tiff"/><Relationship Id="rId10" Type="http://schemas.openxmlformats.org/officeDocument/2006/relationships/image" Target="../media/image3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853" y="196645"/>
            <a:ext cx="7563192" cy="1740310"/>
          </a:xfrm>
        </p:spPr>
        <p:txBody>
          <a:bodyPr>
            <a:noAutofit/>
          </a:bodyPr>
          <a:lstStyle/>
          <a:p>
            <a:pPr algn="r"/>
            <a:r>
              <a:rPr lang="en-US" sz="3600" dirty="0">
                <a:solidFill>
                  <a:schemeClr val="bg1"/>
                </a:solidFill>
              </a:rPr>
              <a:t>Securing your </a:t>
            </a:r>
            <a:r>
              <a:rPr lang="en-US" sz="3600" dirty="0" smtClean="0">
                <a:solidFill>
                  <a:schemeClr val="bg1"/>
                </a:solidFill>
              </a:rPr>
              <a:t/>
            </a:r>
            <a:br>
              <a:rPr lang="en-US" sz="3600" dirty="0" smtClean="0">
                <a:solidFill>
                  <a:schemeClr val="bg1"/>
                </a:solidFill>
              </a:rPr>
            </a:br>
            <a:r>
              <a:rPr lang="en-US" sz="3600" dirty="0" smtClean="0">
                <a:solidFill>
                  <a:schemeClr val="bg1"/>
                </a:solidFill>
              </a:rPr>
              <a:t>DevOps Toolchain</a:t>
            </a:r>
            <a:br>
              <a:rPr lang="en-US" sz="3600" dirty="0" smtClean="0">
                <a:solidFill>
                  <a:schemeClr val="bg1"/>
                </a:solidFill>
              </a:rPr>
            </a:br>
            <a:r>
              <a:rPr lang="en-US" sz="3600" dirty="0" smtClean="0">
                <a:solidFill>
                  <a:schemeClr val="bg1"/>
                </a:solidFill>
              </a:rPr>
              <a:t>in the Cloud</a:t>
            </a:r>
            <a:endParaRPr lang="en-US" sz="3600" dirty="0">
              <a:solidFill>
                <a:schemeClr val="bg1"/>
              </a:solidFill>
            </a:endParaRPr>
          </a:p>
        </p:txBody>
      </p:sp>
      <p:sp>
        <p:nvSpPr>
          <p:cNvPr id="6" name="Text Placeholder 5"/>
          <p:cNvSpPr>
            <a:spLocks noGrp="1"/>
          </p:cNvSpPr>
          <p:nvPr>
            <p:ph type="body" sz="quarter" idx="10"/>
          </p:nvPr>
        </p:nvSpPr>
        <p:spPr>
          <a:xfrm>
            <a:off x="152399" y="4129548"/>
            <a:ext cx="8873613" cy="950981"/>
          </a:xfrm>
        </p:spPr>
        <p:txBody>
          <a:bodyPr/>
          <a:lstStyle/>
          <a:p>
            <a:r>
              <a:rPr lang="en-US" smtClean="0"/>
              <a:t>Tony Rice</a:t>
            </a:r>
            <a:endParaRPr lang="en-US" dirty="0"/>
          </a:p>
          <a:p>
            <a:r>
              <a:rPr lang="en-US" dirty="0" smtClean="0"/>
              <a:t>Cisco Security &amp; Trust Organization</a:t>
            </a:r>
            <a:endParaRPr lang="en-US" dirty="0"/>
          </a:p>
        </p:txBody>
      </p:sp>
    </p:spTree>
    <p:extLst>
      <p:ext uri="{BB962C8B-B14F-4D97-AF65-F5344CB8AC3E}">
        <p14:creationId xmlns:p14="http://schemas.microsoft.com/office/powerpoint/2010/main" val="3387751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 Diagonal Corner Rectangle 29"/>
          <p:cNvSpPr/>
          <p:nvPr/>
        </p:nvSpPr>
        <p:spPr>
          <a:xfrm>
            <a:off x="3755691" y="1204674"/>
            <a:ext cx="5024284" cy="2656574"/>
          </a:xfrm>
          <a:prstGeom prst="round2DiagRect">
            <a:avLst/>
          </a:prstGeom>
          <a:solidFill>
            <a:schemeClr val="bg1">
              <a:lumMod val="85000"/>
              <a:alpha val="39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chemeClr val="tx1"/>
                </a:solidFill>
              </a:rPr>
              <a:t>Our Continuous Delivery Pipeline</a:t>
            </a:r>
            <a:endParaRPr lang="en-US" dirty="0">
              <a:solidFill>
                <a:schemeClr val="tx1"/>
              </a:solidFill>
            </a:endParaRPr>
          </a:p>
        </p:txBody>
      </p:sp>
      <p:sp>
        <p:nvSpPr>
          <p:cNvPr id="14" name="Cloud 13"/>
          <p:cNvSpPr/>
          <p:nvPr/>
        </p:nvSpPr>
        <p:spPr>
          <a:xfrm>
            <a:off x="3891915" y="1418943"/>
            <a:ext cx="2104103" cy="2271252"/>
          </a:xfrm>
          <a:prstGeom prst="cloud">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44995" y="1843537"/>
            <a:ext cx="544781" cy="564959"/>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44995" y="2554569"/>
            <a:ext cx="544781" cy="564959"/>
          </a:xfrm>
          <a:prstGeom prst="rect">
            <a:avLst/>
          </a:prstGeom>
        </p:spPr>
      </p:pic>
      <p:sp>
        <p:nvSpPr>
          <p:cNvPr id="17" name="Left Arrow 16"/>
          <p:cNvSpPr/>
          <p:nvPr/>
        </p:nvSpPr>
        <p:spPr>
          <a:xfrm>
            <a:off x="5189776" y="1963623"/>
            <a:ext cx="2695464" cy="294967"/>
          </a:xfrm>
          <a:prstGeom prst="lef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Deploy</a:t>
            </a:r>
            <a:endParaRPr lang="en-US" dirty="0">
              <a:solidFill>
                <a:schemeClr val="tx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08485" y="1843537"/>
            <a:ext cx="322832" cy="585134"/>
          </a:xfrm>
          <a:prstGeom prst="rect">
            <a:avLst/>
          </a:prstGeom>
        </p:spPr>
      </p:pic>
      <p:grpSp>
        <p:nvGrpSpPr>
          <p:cNvPr id="32" name="Group 31"/>
          <p:cNvGrpSpPr/>
          <p:nvPr/>
        </p:nvGrpSpPr>
        <p:grpSpPr>
          <a:xfrm>
            <a:off x="4393096" y="3735934"/>
            <a:ext cx="3749474" cy="819209"/>
            <a:chOff x="4502540" y="807116"/>
            <a:chExt cx="3749474" cy="819209"/>
          </a:xfrm>
        </p:grpSpPr>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46904" y="807117"/>
              <a:ext cx="371233" cy="44548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710394" y="807116"/>
              <a:ext cx="278212" cy="38949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110285" y="807116"/>
              <a:ext cx="228759" cy="433438"/>
            </a:xfrm>
            <a:prstGeom prst="rect">
              <a:avLst/>
            </a:prstGeom>
          </p:spPr>
        </p:pic>
        <p:sp>
          <p:nvSpPr>
            <p:cNvPr id="12" name="TextBox 11"/>
            <p:cNvSpPr txBox="1"/>
            <p:nvPr/>
          </p:nvSpPr>
          <p:spPr>
            <a:xfrm>
              <a:off x="4502540" y="1241298"/>
              <a:ext cx="460382" cy="261610"/>
            </a:xfrm>
            <a:prstGeom prst="rect">
              <a:avLst/>
            </a:prstGeom>
            <a:noFill/>
          </p:spPr>
          <p:txBody>
            <a:bodyPr wrap="none" rtlCol="0">
              <a:spAutoFit/>
            </a:bodyPr>
            <a:lstStyle/>
            <a:p>
              <a:r>
                <a:rPr lang="en-US" sz="1100" dirty="0" smtClean="0"/>
                <a:t>EC2</a:t>
              </a:r>
              <a:endParaRPr lang="en-US" sz="1100" dirty="0"/>
            </a:p>
          </p:txBody>
        </p:sp>
        <p:sp>
          <p:nvSpPr>
            <p:cNvPr id="18" name="TextBox 17"/>
            <p:cNvSpPr txBox="1"/>
            <p:nvPr/>
          </p:nvSpPr>
          <p:spPr>
            <a:xfrm>
              <a:off x="6012633" y="1241298"/>
              <a:ext cx="434734" cy="261610"/>
            </a:xfrm>
            <a:prstGeom prst="rect">
              <a:avLst/>
            </a:prstGeom>
            <a:noFill/>
          </p:spPr>
          <p:txBody>
            <a:bodyPr wrap="none" rtlCol="0">
              <a:spAutoFit/>
            </a:bodyPr>
            <a:lstStyle/>
            <a:p>
              <a:r>
                <a:rPr lang="en-US" sz="1100" dirty="0" smtClean="0"/>
                <a:t>IAM</a:t>
              </a:r>
              <a:endParaRPr lang="en-US" sz="1100" dirty="0"/>
            </a:p>
          </p:txBody>
        </p:sp>
        <p:sp>
          <p:nvSpPr>
            <p:cNvPr id="19" name="TextBox 18"/>
            <p:cNvSpPr txBox="1"/>
            <p:nvPr/>
          </p:nvSpPr>
          <p:spPr>
            <a:xfrm>
              <a:off x="7446985" y="1195438"/>
              <a:ext cx="805029" cy="430887"/>
            </a:xfrm>
            <a:prstGeom prst="rect">
              <a:avLst/>
            </a:prstGeom>
            <a:noFill/>
          </p:spPr>
          <p:txBody>
            <a:bodyPr wrap="none" rtlCol="0">
              <a:spAutoFit/>
            </a:bodyPr>
            <a:lstStyle/>
            <a:p>
              <a:pPr algn="ctr"/>
              <a:r>
                <a:rPr lang="en-US" sz="1100" dirty="0" smtClean="0"/>
                <a:t>Elastic </a:t>
              </a:r>
            </a:p>
            <a:p>
              <a:pPr algn="ctr"/>
              <a:r>
                <a:rPr lang="en-US" sz="1100" dirty="0" smtClean="0"/>
                <a:t>Beanstalk</a:t>
              </a:r>
              <a:endParaRPr lang="en-US" sz="1100" dirty="0"/>
            </a:p>
          </p:txBody>
        </p:sp>
      </p:grpSp>
      <p:sp>
        <p:nvSpPr>
          <p:cNvPr id="22" name="Left-Right Arrow 21"/>
          <p:cNvSpPr/>
          <p:nvPr/>
        </p:nvSpPr>
        <p:spPr>
          <a:xfrm rot="20836926">
            <a:off x="5173889" y="2421763"/>
            <a:ext cx="2631216" cy="323927"/>
          </a:xfrm>
          <a:prstGeom prst="leftRight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Trigger deployment</a:t>
            </a:r>
            <a:endParaRPr lang="en-US" dirty="0">
              <a:solidFill>
                <a:schemeClr val="tx1"/>
              </a:solidFill>
            </a:endParaRPr>
          </a:p>
        </p:txBody>
      </p:sp>
      <p:pic>
        <p:nvPicPr>
          <p:cNvPr id="24" name="Picture 2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774773" y="1969571"/>
            <a:ext cx="263904" cy="33930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368114" y="2711386"/>
            <a:ext cx="495256" cy="403541"/>
          </a:xfrm>
          <a:prstGeom prst="rect">
            <a:avLst/>
          </a:prstGeom>
        </p:spPr>
      </p:pic>
      <p:pic>
        <p:nvPicPr>
          <p:cNvPr id="27" name="Picture 26"/>
          <p:cNvPicPr>
            <a:picLocks noChangeAspect="1"/>
          </p:cNvPicPr>
          <p:nvPr/>
        </p:nvPicPr>
        <p:blipFill>
          <a:blip r:embed="rId9"/>
          <a:stretch>
            <a:fillRect/>
          </a:stretch>
        </p:blipFill>
        <p:spPr>
          <a:xfrm>
            <a:off x="-110035" y="1458219"/>
            <a:ext cx="3059484" cy="1529742"/>
          </a:xfrm>
          <a:prstGeom prst="rect">
            <a:avLst/>
          </a:prstGeom>
        </p:spPr>
      </p:pic>
      <p:sp>
        <p:nvSpPr>
          <p:cNvPr id="29" name="Left-Right Arrow 28"/>
          <p:cNvSpPr/>
          <p:nvPr/>
        </p:nvSpPr>
        <p:spPr>
          <a:xfrm rot="698014">
            <a:off x="2008672" y="2402066"/>
            <a:ext cx="2631216" cy="323927"/>
          </a:xfrm>
          <a:prstGeom prst="leftRight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Trigger build</a:t>
            </a:r>
            <a:endParaRPr lang="en-US" dirty="0">
              <a:solidFill>
                <a:schemeClr val="tx1"/>
              </a:solidFill>
            </a:endParaRPr>
          </a:p>
        </p:txBody>
      </p:sp>
      <p:pic>
        <p:nvPicPr>
          <p:cNvPr id="28" name="Picture 27"/>
          <p:cNvPicPr>
            <a:picLocks noChangeAspect="1"/>
          </p:cNvPicPr>
          <p:nvPr/>
        </p:nvPicPr>
        <p:blipFill>
          <a:blip r:embed="rId8">
            <a:biLevel thresh="75000"/>
            <a:extLst>
              <a:ext uri="{28A0092B-C50C-407E-A947-70E740481C1C}">
                <a14:useLocalDpi xmlns:a14="http://schemas.microsoft.com/office/drawing/2010/main"/>
              </a:ext>
            </a:extLst>
          </a:blip>
          <a:stretch>
            <a:fillRect/>
          </a:stretch>
        </p:blipFill>
        <p:spPr>
          <a:xfrm>
            <a:off x="2926750" y="2786190"/>
            <a:ext cx="495256" cy="403541"/>
          </a:xfrm>
          <a:prstGeom prst="rect">
            <a:avLst/>
          </a:prstGeom>
        </p:spPr>
      </p:pic>
      <p:pic>
        <p:nvPicPr>
          <p:cNvPr id="31" name="Picture 3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545076" y="3323916"/>
            <a:ext cx="883650" cy="331100"/>
          </a:xfrm>
          <a:prstGeom prst="rect">
            <a:avLst/>
          </a:prstGeom>
        </p:spPr>
      </p:pic>
      <p:sp>
        <p:nvSpPr>
          <p:cNvPr id="33" name="TextBox 32"/>
          <p:cNvSpPr txBox="1"/>
          <p:nvPr/>
        </p:nvSpPr>
        <p:spPr>
          <a:xfrm>
            <a:off x="675445" y="834259"/>
            <a:ext cx="1531188" cy="646331"/>
          </a:xfrm>
          <a:prstGeom prst="rect">
            <a:avLst/>
          </a:prstGeom>
          <a:noFill/>
        </p:spPr>
        <p:txBody>
          <a:bodyPr wrap="none" rtlCol="0">
            <a:spAutoFit/>
          </a:bodyPr>
          <a:lstStyle/>
          <a:p>
            <a:pPr algn="ctr"/>
            <a:r>
              <a:rPr lang="en-US" dirty="0" smtClean="0"/>
              <a:t>Source Code</a:t>
            </a:r>
          </a:p>
          <a:p>
            <a:pPr algn="ctr"/>
            <a:r>
              <a:rPr lang="en-US" dirty="0" smtClean="0"/>
              <a:t>Management</a:t>
            </a:r>
            <a:endParaRPr lang="en-US" dirty="0"/>
          </a:p>
        </p:txBody>
      </p:sp>
      <p:sp>
        <p:nvSpPr>
          <p:cNvPr id="34" name="TextBox 33"/>
          <p:cNvSpPr txBox="1"/>
          <p:nvPr/>
        </p:nvSpPr>
        <p:spPr>
          <a:xfrm>
            <a:off x="5934911" y="830927"/>
            <a:ext cx="928459" cy="369332"/>
          </a:xfrm>
          <a:prstGeom prst="rect">
            <a:avLst/>
          </a:prstGeom>
          <a:noFill/>
        </p:spPr>
        <p:txBody>
          <a:bodyPr wrap="none" rtlCol="0">
            <a:spAutoFit/>
          </a:bodyPr>
          <a:lstStyle/>
          <a:p>
            <a:pPr algn="ctr"/>
            <a:r>
              <a:rPr lang="en-US" smtClean="0"/>
              <a:t>Identity</a:t>
            </a:r>
            <a:endParaRPr lang="en-US" dirty="0"/>
          </a:p>
        </p:txBody>
      </p:sp>
      <p:sp>
        <p:nvSpPr>
          <p:cNvPr id="35" name="TextBox 34"/>
          <p:cNvSpPr txBox="1"/>
          <p:nvPr/>
        </p:nvSpPr>
        <p:spPr>
          <a:xfrm>
            <a:off x="7171277" y="827281"/>
            <a:ext cx="1415772" cy="369332"/>
          </a:xfrm>
          <a:prstGeom prst="rect">
            <a:avLst/>
          </a:prstGeom>
          <a:noFill/>
        </p:spPr>
        <p:txBody>
          <a:bodyPr wrap="none" rtlCol="0">
            <a:spAutoFit/>
          </a:bodyPr>
          <a:lstStyle/>
          <a:p>
            <a:pPr algn="ctr"/>
            <a:r>
              <a:rPr lang="en-US" smtClean="0"/>
              <a:t>Deployment</a:t>
            </a:r>
            <a:endParaRPr lang="en-US" dirty="0"/>
          </a:p>
        </p:txBody>
      </p:sp>
      <p:sp>
        <p:nvSpPr>
          <p:cNvPr id="36" name="TextBox 35"/>
          <p:cNvSpPr txBox="1"/>
          <p:nvPr/>
        </p:nvSpPr>
        <p:spPr>
          <a:xfrm>
            <a:off x="4604838" y="830927"/>
            <a:ext cx="697627" cy="369332"/>
          </a:xfrm>
          <a:prstGeom prst="rect">
            <a:avLst/>
          </a:prstGeom>
          <a:noFill/>
        </p:spPr>
        <p:txBody>
          <a:bodyPr wrap="none" rtlCol="0">
            <a:spAutoFit/>
          </a:bodyPr>
          <a:lstStyle/>
          <a:p>
            <a:pPr algn="ctr"/>
            <a:r>
              <a:rPr lang="en-US" dirty="0" smtClean="0"/>
              <a:t>Build</a:t>
            </a:r>
            <a:endParaRPr lang="en-US" dirty="0"/>
          </a:p>
        </p:txBody>
      </p:sp>
      <p:pic>
        <p:nvPicPr>
          <p:cNvPr id="38" name="Picture 37"/>
          <p:cNvPicPr>
            <a:picLocks noChangeAspect="1"/>
          </p:cNvPicPr>
          <p:nvPr/>
        </p:nvPicPr>
        <p:blipFill>
          <a:blip r:embed="rId11"/>
          <a:stretch>
            <a:fillRect/>
          </a:stretch>
        </p:blipFill>
        <p:spPr>
          <a:xfrm>
            <a:off x="4695387" y="2565046"/>
            <a:ext cx="397375" cy="549881"/>
          </a:xfrm>
          <a:prstGeom prst="rect">
            <a:avLst/>
          </a:prstGeom>
        </p:spPr>
      </p:pic>
      <p:sp>
        <p:nvSpPr>
          <p:cNvPr id="39" name="TextBox 38"/>
          <p:cNvSpPr txBox="1"/>
          <p:nvPr/>
        </p:nvSpPr>
        <p:spPr>
          <a:xfrm>
            <a:off x="851104" y="3812083"/>
            <a:ext cx="902811" cy="369332"/>
          </a:xfrm>
          <a:prstGeom prst="rect">
            <a:avLst/>
          </a:prstGeom>
          <a:noFill/>
        </p:spPr>
        <p:txBody>
          <a:bodyPr wrap="none" rtlCol="0">
            <a:spAutoFit/>
          </a:bodyPr>
          <a:lstStyle/>
          <a:p>
            <a:r>
              <a:rPr lang="en-US" smtClean="0"/>
              <a:t>GitHub</a:t>
            </a:r>
            <a:endParaRPr lang="en-US"/>
          </a:p>
        </p:txBody>
      </p:sp>
    </p:spTree>
    <p:extLst>
      <p:ext uri="{BB962C8B-B14F-4D97-AF65-F5344CB8AC3E}">
        <p14:creationId xmlns:p14="http://schemas.microsoft.com/office/powerpoint/2010/main" val="215632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p:txBody>
          <a:bodyPr>
            <a:normAutofit fontScale="92500" lnSpcReduction="10000"/>
          </a:bodyPr>
          <a:lstStyle/>
          <a:p>
            <a:r>
              <a:rPr lang="en-US" dirty="0" smtClean="0"/>
              <a:t>1-1:30 overview / AWS and </a:t>
            </a:r>
            <a:r>
              <a:rPr lang="en-US" dirty="0" err="1" smtClean="0"/>
              <a:t>Git</a:t>
            </a:r>
            <a:r>
              <a:rPr lang="en-US" dirty="0" smtClean="0"/>
              <a:t> prerequisites</a:t>
            </a:r>
          </a:p>
          <a:p>
            <a:r>
              <a:rPr lang="en-US" dirty="0" smtClean="0"/>
              <a:t>1:30-1:45 Fork the GitHub Hello Word Repo</a:t>
            </a:r>
          </a:p>
          <a:p>
            <a:r>
              <a:rPr lang="en-US" dirty="0" smtClean="0"/>
              <a:t>1:45-2:30 Provision EC2, Elastic Beanstalk and security groups</a:t>
            </a:r>
          </a:p>
          <a:p>
            <a:r>
              <a:rPr lang="en-US" dirty="0"/>
              <a:t>2:30-3:00 install Jenkins with </a:t>
            </a:r>
            <a:r>
              <a:rPr lang="en-US" dirty="0" err="1"/>
              <a:t>Git</a:t>
            </a:r>
            <a:r>
              <a:rPr lang="en-US" dirty="0"/>
              <a:t> and EB plugins</a:t>
            </a:r>
          </a:p>
          <a:p>
            <a:r>
              <a:rPr lang="en-US" dirty="0" smtClean="0"/>
              <a:t>break</a:t>
            </a:r>
          </a:p>
          <a:p>
            <a:endParaRPr lang="en-US" dirty="0"/>
          </a:p>
        </p:txBody>
      </p:sp>
      <p:sp>
        <p:nvSpPr>
          <p:cNvPr id="8" name="Text Placeholder 7"/>
          <p:cNvSpPr>
            <a:spLocks noGrp="1"/>
          </p:cNvSpPr>
          <p:nvPr>
            <p:ph type="body" sz="quarter" idx="13"/>
          </p:nvPr>
        </p:nvSpPr>
        <p:spPr/>
        <p:txBody>
          <a:bodyPr>
            <a:normAutofit/>
          </a:bodyPr>
          <a:lstStyle/>
          <a:p>
            <a:r>
              <a:rPr lang="en-US" dirty="0" smtClean="0"/>
              <a:t>3:30-4:30 </a:t>
            </a:r>
          </a:p>
          <a:p>
            <a:pPr lvl="1"/>
            <a:r>
              <a:rPr lang="en-US" dirty="0" smtClean="0"/>
              <a:t>trigger Jenkins builds from GitHub updates via keys,</a:t>
            </a:r>
          </a:p>
          <a:p>
            <a:pPr lvl="1"/>
            <a:r>
              <a:rPr lang="en-US" dirty="0" smtClean="0"/>
              <a:t>trigger deployment from Jenkins to Elastic Beanstalk via keys</a:t>
            </a:r>
          </a:p>
          <a:p>
            <a:r>
              <a:rPr lang="en-US" dirty="0" smtClean="0"/>
              <a:t>4:30-5:00 CI/CD best practices</a:t>
            </a:r>
          </a:p>
        </p:txBody>
      </p:sp>
      <p:sp>
        <p:nvSpPr>
          <p:cNvPr id="6" name="TextBox 5"/>
          <p:cNvSpPr txBox="1"/>
          <p:nvPr/>
        </p:nvSpPr>
        <p:spPr>
          <a:xfrm>
            <a:off x="0" y="4769012"/>
            <a:ext cx="3155979" cy="246221"/>
          </a:xfrm>
          <a:prstGeom prst="rect">
            <a:avLst/>
          </a:prstGeom>
          <a:noFill/>
        </p:spPr>
        <p:txBody>
          <a:bodyPr wrap="square" rtlCol="0">
            <a:spAutoFit/>
          </a:bodyPr>
          <a:lstStyle/>
          <a:p>
            <a:r>
              <a:rPr lang="en-US" sz="1000" dirty="0" smtClean="0">
                <a:solidFill>
                  <a:schemeClr val="bg1">
                    <a:lumMod val="65000"/>
                  </a:schemeClr>
                </a:solidFill>
              </a:rPr>
              <a:t>Cisco Public 2017 All Rights Reserved</a:t>
            </a:r>
            <a:endParaRPr lang="en-US" sz="1000" dirty="0">
              <a:solidFill>
                <a:schemeClr val="bg1">
                  <a:lumMod val="65000"/>
                </a:schemeClr>
              </a:solidFill>
            </a:endParaRPr>
          </a:p>
        </p:txBody>
      </p:sp>
    </p:spTree>
    <p:extLst>
      <p:ext uri="{BB962C8B-B14F-4D97-AF65-F5344CB8AC3E}">
        <p14:creationId xmlns:p14="http://schemas.microsoft.com/office/powerpoint/2010/main" val="2099241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app source code from GitHub</a:t>
            </a:r>
            <a:endParaRPr lang="en-US" dirty="0"/>
          </a:p>
        </p:txBody>
      </p:sp>
      <p:sp>
        <p:nvSpPr>
          <p:cNvPr id="5" name="Text Placeholder 4"/>
          <p:cNvSpPr>
            <a:spLocks noGrp="1"/>
          </p:cNvSpPr>
          <p:nvPr>
            <p:ph type="body" sz="quarter" idx="12"/>
          </p:nvPr>
        </p:nvSpPr>
        <p:spPr/>
        <p:txBody>
          <a:bodyPr/>
          <a:lstStyle/>
          <a:p>
            <a:r>
              <a:rPr lang="en-US" dirty="0"/>
              <a:t>Visit </a:t>
            </a:r>
            <a:r>
              <a:rPr lang="en-US" sz="2000" dirty="0">
                <a:latin typeface="Courier" charset="0"/>
                <a:ea typeface="Courier" charset="0"/>
                <a:cs typeface="Courier" charset="0"/>
              </a:rPr>
              <a:t>https://</a:t>
            </a:r>
            <a:r>
              <a:rPr lang="en-US" sz="2000" dirty="0" smtClean="0">
                <a:latin typeface="Courier" charset="0"/>
                <a:ea typeface="Courier" charset="0"/>
                <a:cs typeface="Courier" charset="0"/>
              </a:rPr>
              <a:t>github.com/rtphokie/hello-world</a:t>
            </a:r>
          </a:p>
          <a:p>
            <a:endParaRPr lang="en-US" sz="2000" dirty="0">
              <a:latin typeface="Courier" charset="0"/>
              <a:ea typeface="Courier" charset="0"/>
              <a:cs typeface="Courier"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95949" y="1476908"/>
            <a:ext cx="5142271" cy="2712777"/>
          </a:xfrm>
          <a:prstGeom prst="rect">
            <a:avLst/>
          </a:prstGeom>
        </p:spPr>
      </p:pic>
      <p:sp>
        <p:nvSpPr>
          <p:cNvPr id="7" name="Right Arrow 6"/>
          <p:cNvSpPr/>
          <p:nvPr/>
        </p:nvSpPr>
        <p:spPr>
          <a:xfrm>
            <a:off x="1779639" y="2713704"/>
            <a:ext cx="1101213" cy="5702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flipH="1">
            <a:off x="6819490" y="2713703"/>
            <a:ext cx="991419" cy="5702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7892850" y="2814172"/>
            <a:ext cx="787395" cy="369332"/>
          </a:xfrm>
          <a:prstGeom prst="rect">
            <a:avLst/>
          </a:prstGeom>
          <a:noFill/>
        </p:spPr>
        <p:txBody>
          <a:bodyPr wrap="none" rtlCol="0">
            <a:spAutoFit/>
          </a:bodyPr>
          <a:lstStyle/>
          <a:p>
            <a:r>
              <a:rPr lang="en-US" smtClean="0"/>
              <a:t>Clone</a:t>
            </a:r>
            <a:endParaRPr lang="en-US"/>
          </a:p>
        </p:txBody>
      </p:sp>
      <p:sp>
        <p:nvSpPr>
          <p:cNvPr id="10" name="TextBox 9"/>
          <p:cNvSpPr txBox="1"/>
          <p:nvPr/>
        </p:nvSpPr>
        <p:spPr>
          <a:xfrm>
            <a:off x="378360" y="2637643"/>
            <a:ext cx="1249060" cy="646331"/>
          </a:xfrm>
          <a:prstGeom prst="rect">
            <a:avLst/>
          </a:prstGeom>
          <a:noFill/>
        </p:spPr>
        <p:txBody>
          <a:bodyPr wrap="none" rtlCol="0">
            <a:spAutoFit/>
          </a:bodyPr>
          <a:lstStyle/>
          <a:p>
            <a:r>
              <a:rPr lang="en-US" dirty="0" smtClean="0"/>
              <a:t>Pull </a:t>
            </a:r>
            <a:r>
              <a:rPr lang="mr-IN" dirty="0" smtClean="0"/>
              <a:t>…</a:t>
            </a:r>
            <a:r>
              <a:rPr lang="en-US" dirty="0" smtClean="0"/>
              <a:t/>
            </a:r>
            <a:br>
              <a:rPr lang="en-US" dirty="0" smtClean="0"/>
            </a:br>
            <a:r>
              <a:rPr lang="en-US" dirty="0" smtClean="0"/>
              <a:t>then clone</a:t>
            </a:r>
            <a:endParaRPr lang="en-US" dirty="0"/>
          </a:p>
        </p:txBody>
      </p:sp>
    </p:spTree>
    <p:extLst>
      <p:ext uri="{BB962C8B-B14F-4D97-AF65-F5344CB8AC3E}">
        <p14:creationId xmlns:p14="http://schemas.microsoft.com/office/powerpoint/2010/main" val="1838659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app running locally</a:t>
            </a:r>
            <a:endParaRPr lang="en-US" dirty="0"/>
          </a:p>
        </p:txBody>
      </p:sp>
      <p:sp>
        <p:nvSpPr>
          <p:cNvPr id="3" name="Text Placeholder 2"/>
          <p:cNvSpPr>
            <a:spLocks noGrp="1"/>
          </p:cNvSpPr>
          <p:nvPr>
            <p:ph type="body" sz="quarter" idx="12"/>
          </p:nvPr>
        </p:nvSpPr>
        <p:spPr/>
        <p:txBody>
          <a:bodyPr>
            <a:normAutofit/>
          </a:bodyPr>
          <a:lstStyle/>
          <a:p>
            <a:pPr marL="457200" indent="-457200">
              <a:buFont typeface="+mj-lt"/>
              <a:buAutoNum type="arabicPeriod"/>
            </a:pPr>
            <a:r>
              <a:rPr lang="en-US" sz="2000" b="1" dirty="0" err="1">
                <a:latin typeface="Courier New" charset="0"/>
                <a:ea typeface="Courier New" charset="0"/>
                <a:cs typeface="Courier New" charset="0"/>
              </a:rPr>
              <a:t>virtualenv</a:t>
            </a: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eb-virt</a:t>
            </a:r>
            <a:endParaRPr lang="en-US" sz="2000" b="1" dirty="0">
              <a:latin typeface="Courier New" charset="0"/>
              <a:ea typeface="Courier New" charset="0"/>
              <a:cs typeface="Courier New" charset="0"/>
            </a:endParaRPr>
          </a:p>
          <a:p>
            <a:pPr marL="457200" indent="-457200">
              <a:buFont typeface="+mj-lt"/>
              <a:buAutoNum type="arabicPeriod"/>
            </a:pPr>
            <a:r>
              <a:rPr lang="en-US" sz="2000" b="1" dirty="0">
                <a:latin typeface="Courier New" charset="0"/>
                <a:ea typeface="Courier New" charset="0"/>
                <a:cs typeface="Courier New" charset="0"/>
              </a:rPr>
              <a:t>source ~/</a:t>
            </a:r>
            <a:r>
              <a:rPr lang="en-US" sz="2000" b="1" dirty="0" err="1">
                <a:latin typeface="Courier New" charset="0"/>
                <a:ea typeface="Courier New" charset="0"/>
                <a:cs typeface="Courier New" charset="0"/>
              </a:rPr>
              <a:t>eb-virt</a:t>
            </a:r>
            <a:r>
              <a:rPr lang="en-US" sz="2000" b="1" dirty="0">
                <a:latin typeface="Courier New" charset="0"/>
                <a:ea typeface="Courier New" charset="0"/>
                <a:cs typeface="Courier New" charset="0"/>
              </a:rPr>
              <a:t>/bin/activate</a:t>
            </a:r>
          </a:p>
          <a:p>
            <a:pPr marL="457200" indent="-457200">
              <a:buFont typeface="+mj-lt"/>
              <a:buAutoNum type="arabicPeriod"/>
            </a:pPr>
            <a:r>
              <a:rPr lang="en-US" sz="2000" b="1" dirty="0" err="1">
                <a:latin typeface="Courier New" charset="0"/>
                <a:ea typeface="Courier New" charset="0"/>
                <a:cs typeface="Courier New" charset="0"/>
              </a:rPr>
              <a:t>git</a:t>
            </a:r>
            <a:r>
              <a:rPr lang="en-US" sz="2000" b="1" dirty="0">
                <a:latin typeface="Courier New" charset="0"/>
                <a:ea typeface="Courier New" charset="0"/>
                <a:cs typeface="Courier New" charset="0"/>
              </a:rPr>
              <a:t> https://</a:t>
            </a:r>
            <a:r>
              <a:rPr lang="en-US" sz="2000" b="1" dirty="0" err="1" smtClean="0">
                <a:latin typeface="Courier New" charset="0"/>
                <a:ea typeface="Courier New" charset="0"/>
                <a:cs typeface="Courier New" charset="0"/>
              </a:rPr>
              <a:t>github.com</a:t>
            </a:r>
            <a:r>
              <a:rPr lang="en-US" sz="2000" b="1" dirty="0" smtClean="0">
                <a:latin typeface="Courier New" charset="0"/>
                <a:ea typeface="Courier New" charset="0"/>
                <a:cs typeface="Courier New" charset="0"/>
              </a:rPr>
              <a:t>/rtphokie/hello-</a:t>
            </a:r>
            <a:r>
              <a:rPr lang="en-US" sz="2000" b="1" dirty="0" err="1" smtClean="0">
                <a:latin typeface="Courier New" charset="0"/>
                <a:ea typeface="Courier New" charset="0"/>
                <a:cs typeface="Courier New" charset="0"/>
              </a:rPr>
              <a:t>world.git</a:t>
            </a:r>
            <a:r>
              <a:rPr lang="en-US" sz="2000" b="1" dirty="0" smtClean="0">
                <a:latin typeface="Courier New" charset="0"/>
                <a:ea typeface="Courier New" charset="0"/>
                <a:cs typeface="Courier New" charset="0"/>
              </a:rPr>
              <a:t/>
            </a:r>
            <a:br>
              <a:rPr lang="en-US" sz="2000" b="1" dirty="0" smtClean="0">
                <a:latin typeface="Courier New" charset="0"/>
                <a:ea typeface="Courier New" charset="0"/>
                <a:cs typeface="Courier New" charset="0"/>
              </a:rPr>
            </a:br>
            <a:r>
              <a:rPr lang="en-US" sz="2000" b="1" dirty="0" smtClean="0">
                <a:latin typeface="+mn-lt"/>
                <a:ea typeface="Courier New" charset="0"/>
                <a:cs typeface="Courier New" charset="0"/>
              </a:rPr>
              <a:t>or download </a:t>
            </a:r>
            <a:r>
              <a:rPr lang="en-US" sz="2000" b="1" dirty="0">
                <a:latin typeface="+mn-lt"/>
                <a:ea typeface="Courier New" charset="0"/>
                <a:cs typeface="Courier New" charset="0"/>
              </a:rPr>
              <a:t>from Box </a:t>
            </a:r>
            <a:r>
              <a:rPr lang="en-US" sz="2000" b="1" dirty="0" smtClean="0">
                <a:latin typeface="Courier New" charset="0"/>
                <a:ea typeface="Courier New" charset="0"/>
                <a:cs typeface="Courier New" charset="0"/>
              </a:rPr>
              <a:t>(http://bit.ly/isaca-hello-world)</a:t>
            </a:r>
          </a:p>
          <a:p>
            <a:pPr marL="457200" indent="-457200">
              <a:buFont typeface="+mj-lt"/>
              <a:buAutoNum type="arabicPeriod"/>
            </a:pPr>
            <a:r>
              <a:rPr lang="en-US" sz="2000" b="1" dirty="0" smtClean="0">
                <a:latin typeface="Courier New" charset="0"/>
                <a:ea typeface="Courier New" charset="0"/>
                <a:cs typeface="Courier New" charset="0"/>
              </a:rPr>
              <a:t>cd hello-world</a:t>
            </a:r>
          </a:p>
          <a:p>
            <a:pPr marL="457200" indent="-457200">
              <a:buFont typeface="+mj-lt"/>
              <a:buAutoNum type="arabicPeriod"/>
            </a:pPr>
            <a:r>
              <a:rPr lang="en-US" sz="2000" b="1" dirty="0" smtClean="0">
                <a:latin typeface="Courier New" charset="0"/>
                <a:ea typeface="Courier New" charset="0"/>
                <a:cs typeface="Courier New" charset="0"/>
              </a:rPr>
              <a:t>pip install </a:t>
            </a:r>
            <a:r>
              <a:rPr lang="mr-IN" sz="2000" b="1" dirty="0" smtClean="0">
                <a:latin typeface="Courier New" charset="0"/>
                <a:ea typeface="Courier New" charset="0"/>
                <a:cs typeface="Courier New" charset="0"/>
              </a:rPr>
              <a:t>–</a:t>
            </a:r>
            <a:r>
              <a:rPr lang="en-US" sz="2000" b="1" dirty="0" smtClean="0">
                <a:latin typeface="Courier New" charset="0"/>
                <a:ea typeface="Courier New" charset="0"/>
                <a:cs typeface="Courier New" charset="0"/>
              </a:rPr>
              <a:t>r requirements</a:t>
            </a:r>
            <a:endParaRPr lang="en-US" sz="2000" dirty="0">
              <a:latin typeface="Courier New" charset="0"/>
              <a:ea typeface="Courier New" charset="0"/>
              <a:cs typeface="Courier New" charset="0"/>
            </a:endParaRPr>
          </a:p>
        </p:txBody>
      </p:sp>
    </p:spTree>
    <p:extLst>
      <p:ext uri="{BB962C8B-B14F-4D97-AF65-F5344CB8AC3E}">
        <p14:creationId xmlns:p14="http://schemas.microsoft.com/office/powerpoint/2010/main" val="359301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application locally</a:t>
            </a:r>
            <a:endParaRPr lang="en-US" dirty="0"/>
          </a:p>
        </p:txBody>
      </p:sp>
      <p:sp>
        <p:nvSpPr>
          <p:cNvPr id="3" name="Text Placeholder 2"/>
          <p:cNvSpPr>
            <a:spLocks noGrp="1"/>
          </p:cNvSpPr>
          <p:nvPr>
            <p:ph type="body" sz="quarter" idx="12"/>
          </p:nvPr>
        </p:nvSpPr>
        <p:spPr/>
        <p:txBody>
          <a:bodyPr>
            <a:normAutofit/>
          </a:bodyPr>
          <a:lstStyle/>
          <a:p>
            <a:pPr marL="457200" indent="-457200">
              <a:buFont typeface="+mj-lt"/>
              <a:buAutoNum type="arabicPeriod"/>
            </a:pPr>
            <a:r>
              <a:rPr lang="en-US" sz="2000" b="1" dirty="0" smtClean="0">
                <a:latin typeface="Courier New" charset="0"/>
                <a:ea typeface="Courier New" charset="0"/>
                <a:cs typeface="Courier New" charset="0"/>
              </a:rPr>
              <a:t>python </a:t>
            </a:r>
            <a:r>
              <a:rPr lang="en-US" sz="2000" b="1" dirty="0" err="1" smtClean="0">
                <a:latin typeface="Courier New" charset="0"/>
                <a:ea typeface="Courier New" charset="0"/>
                <a:cs typeface="Courier New" charset="0"/>
              </a:rPr>
              <a:t>application.py</a:t>
            </a:r>
            <a:endParaRPr lang="en-US" sz="2000" b="1" dirty="0" smtClean="0">
              <a:latin typeface="Courier New" charset="0"/>
              <a:ea typeface="Courier New" charset="0"/>
              <a:cs typeface="Courier New" charset="0"/>
            </a:endParaRPr>
          </a:p>
          <a:p>
            <a:pPr marL="457200" indent="-457200">
              <a:buFont typeface="+mj-lt"/>
              <a:buAutoNum type="arabicPeriod"/>
            </a:pPr>
            <a:r>
              <a:rPr lang="en-US" sz="2000" b="1" dirty="0" smtClean="0">
                <a:latin typeface="+mn-lt"/>
                <a:ea typeface="Courier New" charset="0"/>
                <a:cs typeface="Courier New" charset="0"/>
              </a:rPr>
              <a:t>Visit</a:t>
            </a:r>
            <a:r>
              <a:rPr lang="en-US" sz="2000" b="1" dirty="0" smtClean="0">
                <a:latin typeface="Courier New" charset="0"/>
                <a:ea typeface="Courier New" charset="0"/>
                <a:cs typeface="Courier New" charset="0"/>
              </a:rPr>
              <a:t> http://localhost:5000</a:t>
            </a:r>
            <a:endParaRPr lang="en-US" sz="2000" dirty="0">
              <a:latin typeface="Courier New" charset="0"/>
              <a:ea typeface="Courier New" charset="0"/>
              <a:cs typeface="Courier New"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11571" y="1880420"/>
            <a:ext cx="7442200" cy="21704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05698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Our Continuous Delivery Pipeline</a:t>
            </a:r>
            <a:endParaRPr lang="en-US" dirty="0">
              <a:solidFill>
                <a:schemeClr val="tx1"/>
              </a:solidFill>
            </a:endParaRPr>
          </a:p>
        </p:txBody>
      </p:sp>
      <p:pic>
        <p:nvPicPr>
          <p:cNvPr id="27" name="Picture 26"/>
          <p:cNvPicPr>
            <a:picLocks noChangeAspect="1"/>
          </p:cNvPicPr>
          <p:nvPr/>
        </p:nvPicPr>
        <p:blipFill>
          <a:blip r:embed="rId2"/>
          <a:stretch>
            <a:fillRect/>
          </a:stretch>
        </p:blipFill>
        <p:spPr>
          <a:xfrm>
            <a:off x="-110035" y="1458219"/>
            <a:ext cx="3059484" cy="1529742"/>
          </a:xfrm>
          <a:prstGeom prst="rect">
            <a:avLst/>
          </a:prstGeom>
        </p:spPr>
      </p:pic>
      <p:sp>
        <p:nvSpPr>
          <p:cNvPr id="33" name="TextBox 32"/>
          <p:cNvSpPr txBox="1"/>
          <p:nvPr/>
        </p:nvSpPr>
        <p:spPr>
          <a:xfrm>
            <a:off x="675445" y="834259"/>
            <a:ext cx="1531188" cy="646331"/>
          </a:xfrm>
          <a:prstGeom prst="rect">
            <a:avLst/>
          </a:prstGeom>
          <a:noFill/>
        </p:spPr>
        <p:txBody>
          <a:bodyPr wrap="none" rtlCol="0">
            <a:spAutoFit/>
          </a:bodyPr>
          <a:lstStyle/>
          <a:p>
            <a:pPr algn="ctr"/>
            <a:r>
              <a:rPr lang="en-US" dirty="0" smtClean="0"/>
              <a:t>Source Code</a:t>
            </a:r>
          </a:p>
          <a:p>
            <a:pPr algn="ctr"/>
            <a:r>
              <a:rPr lang="en-US" dirty="0" smtClean="0"/>
              <a:t>Management</a:t>
            </a:r>
            <a:endParaRPr lang="en-US" dirty="0"/>
          </a:p>
        </p:txBody>
      </p:sp>
      <p:sp>
        <p:nvSpPr>
          <p:cNvPr id="39" name="TextBox 38"/>
          <p:cNvSpPr txBox="1"/>
          <p:nvPr/>
        </p:nvSpPr>
        <p:spPr>
          <a:xfrm>
            <a:off x="851104" y="3812083"/>
            <a:ext cx="902811" cy="369332"/>
          </a:xfrm>
          <a:prstGeom prst="rect">
            <a:avLst/>
          </a:prstGeom>
          <a:noFill/>
        </p:spPr>
        <p:txBody>
          <a:bodyPr wrap="none" rtlCol="0">
            <a:spAutoFit/>
          </a:bodyPr>
          <a:lstStyle/>
          <a:p>
            <a:r>
              <a:rPr lang="en-US" smtClean="0"/>
              <a:t>GitHub</a:t>
            </a:r>
            <a:endParaRPr lang="en-US"/>
          </a:p>
        </p:txBody>
      </p:sp>
    </p:spTree>
    <p:extLst>
      <p:ext uri="{BB962C8B-B14F-4D97-AF65-F5344CB8AC3E}">
        <p14:creationId xmlns:p14="http://schemas.microsoft.com/office/powerpoint/2010/main" val="1576106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console</a:t>
            </a:r>
            <a:endParaRPr lang="en-US" dirty="0"/>
          </a:p>
        </p:txBody>
      </p:sp>
      <p:sp>
        <p:nvSpPr>
          <p:cNvPr id="5" name="Picture Placeholder 4"/>
          <p:cNvSpPr>
            <a:spLocks noGrp="1"/>
          </p:cNvSpPr>
          <p:nvPr>
            <p:ph type="pic" sz="quarter" idx="12"/>
          </p:nvPr>
        </p:nvSpPr>
        <p:spPr/>
      </p:sp>
      <p:sp>
        <p:nvSpPr>
          <p:cNvPr id="6" name="Text Placeholder 5"/>
          <p:cNvSpPr>
            <a:spLocks noGrp="1"/>
          </p:cNvSpPr>
          <p:nvPr>
            <p:ph type="body" sz="quarter" idx="13"/>
          </p:nvPr>
        </p:nvSpPr>
        <p:spPr/>
        <p:txBody>
          <a:bodyPr/>
          <a:lstStyle/>
          <a:p>
            <a:pPr marL="0" indent="0">
              <a:buNone/>
            </a:pPr>
            <a:r>
              <a:rPr lang="en-US" dirty="0" smtClean="0"/>
              <a:t>We will be using</a:t>
            </a:r>
          </a:p>
          <a:p>
            <a:r>
              <a:rPr lang="en-US" dirty="0" smtClean="0"/>
              <a:t>EC2</a:t>
            </a:r>
          </a:p>
          <a:p>
            <a:pPr lvl="1"/>
            <a:r>
              <a:rPr lang="en-US" dirty="0" smtClean="0"/>
              <a:t>Security Groups</a:t>
            </a:r>
          </a:p>
          <a:p>
            <a:pPr lvl="1"/>
            <a:r>
              <a:rPr lang="en-US" dirty="0" smtClean="0"/>
              <a:t>Instances</a:t>
            </a:r>
          </a:p>
          <a:p>
            <a:r>
              <a:rPr lang="en-US" dirty="0" smtClean="0"/>
              <a:t>IAM</a:t>
            </a:r>
          </a:p>
          <a:p>
            <a:r>
              <a:rPr lang="en-US" dirty="0" smtClean="0"/>
              <a:t>Elastic Beanstalk</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3772" y="698551"/>
            <a:ext cx="4074691" cy="3717823"/>
          </a:xfrm>
          <a:prstGeom prst="rect">
            <a:avLst/>
          </a:prstGeom>
        </p:spPr>
      </p:pic>
      <p:sp>
        <p:nvSpPr>
          <p:cNvPr id="7" name="Round Diagonal Corner Rectangle 6"/>
          <p:cNvSpPr/>
          <p:nvPr/>
        </p:nvSpPr>
        <p:spPr>
          <a:xfrm>
            <a:off x="362764" y="927001"/>
            <a:ext cx="353961" cy="151416"/>
          </a:xfrm>
          <a:prstGeom prst="round2DiagRect">
            <a:avLst/>
          </a:prstGeom>
          <a:solidFill>
            <a:srgbClr val="FFFF00">
              <a:alpha val="3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 Diagonal Corner Rectangle 7"/>
          <p:cNvSpPr/>
          <p:nvPr/>
        </p:nvSpPr>
        <p:spPr>
          <a:xfrm>
            <a:off x="1640176" y="3319721"/>
            <a:ext cx="353961" cy="208116"/>
          </a:xfrm>
          <a:prstGeom prst="round2DiagRect">
            <a:avLst/>
          </a:prstGeom>
          <a:solidFill>
            <a:srgbClr val="FFFF00">
              <a:alpha val="3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 Diagonal Corner Rectangle 8"/>
          <p:cNvSpPr/>
          <p:nvPr/>
        </p:nvSpPr>
        <p:spPr>
          <a:xfrm>
            <a:off x="362764" y="1290084"/>
            <a:ext cx="650987" cy="120502"/>
          </a:xfrm>
          <a:prstGeom prst="round2DiagRect">
            <a:avLst/>
          </a:prstGeom>
          <a:solidFill>
            <a:srgbClr val="FFFF00">
              <a:alpha val="3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409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707" y="825825"/>
            <a:ext cx="9144000" cy="3225181"/>
          </a:xfrm>
          <a:prstGeom prst="rect">
            <a:avLst/>
          </a:prstGeom>
        </p:spPr>
      </p:pic>
      <p:sp>
        <p:nvSpPr>
          <p:cNvPr id="6" name="Title 5"/>
          <p:cNvSpPr>
            <a:spLocks noGrp="1"/>
          </p:cNvSpPr>
          <p:nvPr>
            <p:ph type="title"/>
          </p:nvPr>
        </p:nvSpPr>
        <p:spPr/>
        <p:txBody>
          <a:bodyPr/>
          <a:lstStyle/>
          <a:p>
            <a:r>
              <a:rPr lang="en-US" dirty="0" smtClean="0"/>
              <a:t>Elastic Beanstalk: Provision</a:t>
            </a:r>
            <a:endParaRPr lang="en-US" dirty="0"/>
          </a:p>
        </p:txBody>
      </p:sp>
      <p:sp>
        <p:nvSpPr>
          <p:cNvPr id="8" name="Left Arrow 7"/>
          <p:cNvSpPr/>
          <p:nvPr/>
        </p:nvSpPr>
        <p:spPr>
          <a:xfrm rot="18978238">
            <a:off x="4866968" y="2389239"/>
            <a:ext cx="1288026" cy="58010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eft Arrow 9"/>
          <p:cNvSpPr/>
          <p:nvPr/>
        </p:nvSpPr>
        <p:spPr>
          <a:xfrm rot="18978238">
            <a:off x="5814146" y="2478495"/>
            <a:ext cx="1874396" cy="58010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2.7 on 64 Bit Linux</a:t>
            </a:r>
            <a:endParaRPr lang="en-US" sz="1100" dirty="0">
              <a:solidFill>
                <a:schemeClr val="tx1"/>
              </a:solidFill>
            </a:endParaRPr>
          </a:p>
        </p:txBody>
      </p:sp>
      <p:sp>
        <p:nvSpPr>
          <p:cNvPr id="7" name="Left Arrow 6"/>
          <p:cNvSpPr/>
          <p:nvPr/>
        </p:nvSpPr>
        <p:spPr>
          <a:xfrm rot="2264731">
            <a:off x="5134832" y="4016134"/>
            <a:ext cx="1288026" cy="58010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9268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30600" y="2066874"/>
            <a:ext cx="5499100" cy="26584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lstStyle/>
          <a:p>
            <a:r>
              <a:rPr lang="en-US" dirty="0" smtClean="0"/>
              <a:t>Elastic Beanstalk provision</a:t>
            </a:r>
            <a:endParaRPr lang="en-US" dirty="0"/>
          </a:p>
        </p:txBody>
      </p:sp>
      <p:sp>
        <p:nvSpPr>
          <p:cNvPr id="3" name="Text Placeholder 2"/>
          <p:cNvSpPr>
            <a:spLocks noGrp="1"/>
          </p:cNvSpPr>
          <p:nvPr>
            <p:ph type="body" sz="quarter" idx="12"/>
          </p:nvPr>
        </p:nvSpPr>
        <p:spPr/>
        <p:txBody>
          <a:bodyPr/>
          <a:lstStyle/>
          <a:p>
            <a:r>
              <a:rPr lang="en-US" dirty="0" smtClean="0"/>
              <a:t>Create Environment</a:t>
            </a:r>
          </a:p>
          <a:p>
            <a:pPr lvl="1"/>
            <a:r>
              <a:rPr lang="en-US" dirty="0" smtClean="0"/>
              <a:t>Create Webserver (Python, change to 2.7; single instance)</a:t>
            </a:r>
          </a:p>
          <a:p>
            <a:pPr lvl="1"/>
            <a:r>
              <a:rPr lang="en-US" dirty="0" smtClean="0"/>
              <a:t>Use sample application</a:t>
            </a:r>
          </a:p>
          <a:p>
            <a:pPr lvl="1"/>
            <a:r>
              <a:rPr lang="en-US" dirty="0" smtClean="0"/>
              <a:t>Launch</a:t>
            </a:r>
          </a:p>
          <a:p>
            <a:pPr lvl="2"/>
            <a:endParaRPr lang="en-US" dirty="0"/>
          </a:p>
        </p:txBody>
      </p:sp>
    </p:spTree>
    <p:extLst>
      <p:ext uri="{BB962C8B-B14F-4D97-AF65-F5344CB8AC3E}">
        <p14:creationId xmlns:p14="http://schemas.microsoft.com/office/powerpoint/2010/main" val="1761582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IAM: Provision EB User</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9335" y="704407"/>
            <a:ext cx="1737437" cy="11362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Left Arrow 6"/>
          <p:cNvSpPr/>
          <p:nvPr/>
        </p:nvSpPr>
        <p:spPr>
          <a:xfrm rot="3020873">
            <a:off x="518509" y="969168"/>
            <a:ext cx="531726" cy="28044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48" y="1403570"/>
            <a:ext cx="3169358" cy="16798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Left Arrow 8"/>
          <p:cNvSpPr/>
          <p:nvPr/>
        </p:nvSpPr>
        <p:spPr>
          <a:xfrm rot="3020873">
            <a:off x="2187822" y="2649040"/>
            <a:ext cx="531726" cy="28044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eft Arrow 9"/>
          <p:cNvSpPr/>
          <p:nvPr/>
        </p:nvSpPr>
        <p:spPr>
          <a:xfrm rot="3020873">
            <a:off x="2630165" y="1949071"/>
            <a:ext cx="531726" cy="28044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37231" y="929290"/>
            <a:ext cx="3400022" cy="25703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p:cNvSpPr/>
          <p:nvPr/>
        </p:nvSpPr>
        <p:spPr>
          <a:xfrm>
            <a:off x="4137231" y="523306"/>
            <a:ext cx="3498971" cy="369332"/>
          </a:xfrm>
          <a:prstGeom prst="rect">
            <a:avLst/>
          </a:prstGeom>
        </p:spPr>
        <p:txBody>
          <a:bodyPr wrap="none">
            <a:spAutoFit/>
          </a:bodyPr>
          <a:lstStyle/>
          <a:p>
            <a:r>
              <a:rPr lang="en-US" dirty="0" err="1">
                <a:solidFill>
                  <a:srgbClr val="1166BB"/>
                </a:solidFill>
                <a:latin typeface="Helvetica Neue" charset="0"/>
              </a:rPr>
              <a:t>AWSElasticBeanstalkFullAccess</a:t>
            </a:r>
            <a:endParaRPr lang="en-US" dirty="0"/>
          </a:p>
        </p:txBody>
      </p:sp>
      <p:pic>
        <p:nvPicPr>
          <p:cNvPr id="13" name="Picture 12"/>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49188" y="3301397"/>
            <a:ext cx="1906772" cy="3901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Left Arrow 13"/>
          <p:cNvSpPr/>
          <p:nvPr/>
        </p:nvSpPr>
        <p:spPr>
          <a:xfrm rot="3020873">
            <a:off x="5526402" y="3062049"/>
            <a:ext cx="531726" cy="28044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Left Arrow 14"/>
          <p:cNvSpPr/>
          <p:nvPr/>
        </p:nvSpPr>
        <p:spPr>
          <a:xfrm rot="18260754">
            <a:off x="7650694" y="3057604"/>
            <a:ext cx="531726" cy="28044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449188" y="3898642"/>
            <a:ext cx="2550562" cy="439442"/>
          </a:xfrm>
          <a:prstGeom prst="rect">
            <a:avLst/>
          </a:prstGeom>
        </p:spPr>
      </p:pic>
      <p:sp>
        <p:nvSpPr>
          <p:cNvPr id="17" name="Left Arrow 16"/>
          <p:cNvSpPr/>
          <p:nvPr/>
        </p:nvSpPr>
        <p:spPr>
          <a:xfrm rot="18260754">
            <a:off x="8203629" y="3654849"/>
            <a:ext cx="531726" cy="28044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1020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Text Placeholder 2"/>
          <p:cNvSpPr>
            <a:spLocks noGrp="1"/>
          </p:cNvSpPr>
          <p:nvPr>
            <p:ph type="body" sz="quarter" idx="4294967295"/>
          </p:nvPr>
        </p:nvSpPr>
        <p:spPr>
          <a:xfrm>
            <a:off x="0" y="769938"/>
            <a:ext cx="8305800" cy="3530600"/>
          </a:xfrm>
        </p:spPr>
        <p:txBody>
          <a:bodyPr/>
          <a:lstStyle/>
          <a:p>
            <a:pPr marL="0" indent="0" algn="ctr">
              <a:buNone/>
            </a:pPr>
            <a:r>
              <a:rPr lang="en-US" dirty="0" smtClean="0"/>
              <a:t>If you don</a:t>
            </a:r>
            <a:r>
              <a:rPr lang="mr-IN" dirty="0" smtClean="0"/>
              <a:t>’</a:t>
            </a:r>
            <a:r>
              <a:rPr lang="en-US" dirty="0" smtClean="0"/>
              <a:t>t already have these established, </a:t>
            </a:r>
            <a:br>
              <a:rPr lang="en-US" dirty="0" smtClean="0"/>
            </a:br>
            <a:r>
              <a:rPr lang="en-US" dirty="0" smtClean="0"/>
              <a:t>please take care of this now</a:t>
            </a:r>
          </a:p>
          <a:p>
            <a:pPr marL="0" indent="0" algn="ctr">
              <a:buNone/>
            </a:pPr>
            <a:endParaRPr lang="en-US" dirty="0" smtClean="0"/>
          </a:p>
          <a:p>
            <a:pPr marL="514350" indent="-514350">
              <a:buFont typeface="+mj-lt"/>
              <a:buAutoNum type="arabicPeriod"/>
            </a:pPr>
            <a:r>
              <a:rPr lang="en-US" dirty="0" smtClean="0"/>
              <a:t>Amazon AWS account (free tier is fine)</a:t>
            </a:r>
          </a:p>
          <a:p>
            <a:pPr lvl="1"/>
            <a:r>
              <a:rPr lang="en-US" dirty="0" err="1" smtClean="0"/>
              <a:t>aws.amazon.com</a:t>
            </a:r>
            <a:r>
              <a:rPr lang="en-US" dirty="0" smtClean="0"/>
              <a:t>/free</a:t>
            </a:r>
            <a:r>
              <a:rPr lang="en-US" dirty="0"/>
              <a:t>‎</a:t>
            </a:r>
            <a:endParaRPr lang="en-US" dirty="0" smtClean="0"/>
          </a:p>
          <a:p>
            <a:pPr marL="514350" indent="-514350">
              <a:buFont typeface="+mj-lt"/>
              <a:buAutoNum type="arabicPeriod"/>
            </a:pPr>
            <a:r>
              <a:rPr lang="en-US" dirty="0" err="1" smtClean="0"/>
              <a:t>Github.com</a:t>
            </a:r>
            <a:r>
              <a:rPr lang="en-US" dirty="0" smtClean="0"/>
              <a:t> account </a:t>
            </a:r>
            <a:endParaRPr lang="en-US" dirty="0"/>
          </a:p>
        </p:txBody>
      </p:sp>
    </p:spTree>
    <p:extLst>
      <p:ext uri="{BB962C8B-B14F-4D97-AF65-F5344CB8AC3E}">
        <p14:creationId xmlns:p14="http://schemas.microsoft.com/office/powerpoint/2010/main" val="19992481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 Diagonal Corner Rectangle 29"/>
          <p:cNvSpPr/>
          <p:nvPr/>
        </p:nvSpPr>
        <p:spPr>
          <a:xfrm>
            <a:off x="3755691" y="1204674"/>
            <a:ext cx="5024284" cy="2656574"/>
          </a:xfrm>
          <a:prstGeom prst="round2DiagRect">
            <a:avLst/>
          </a:prstGeom>
          <a:solidFill>
            <a:schemeClr val="bg1">
              <a:lumMod val="85000"/>
              <a:alpha val="39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chemeClr val="tx1"/>
                </a:solidFill>
              </a:rPr>
              <a:t>Our Continuous Delivery Pipeline</a:t>
            </a:r>
            <a:endParaRPr lang="en-US" dirty="0">
              <a:solidFill>
                <a:schemeClr val="tx1"/>
              </a:solidFill>
            </a:endParaRPr>
          </a:p>
        </p:txBody>
      </p:sp>
      <p:sp>
        <p:nvSpPr>
          <p:cNvPr id="14" name="Cloud 13"/>
          <p:cNvSpPr/>
          <p:nvPr/>
        </p:nvSpPr>
        <p:spPr>
          <a:xfrm>
            <a:off x="3891915" y="1418943"/>
            <a:ext cx="2104103" cy="2271252"/>
          </a:xfrm>
          <a:prstGeom prst="cloud">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44995" y="2554569"/>
            <a:ext cx="544781" cy="56495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08485" y="1843537"/>
            <a:ext cx="322832" cy="585134"/>
          </a:xfrm>
          <a:prstGeom prst="rect">
            <a:avLst/>
          </a:prstGeom>
        </p:spPr>
      </p:pic>
      <p:grpSp>
        <p:nvGrpSpPr>
          <p:cNvPr id="32" name="Group 31"/>
          <p:cNvGrpSpPr/>
          <p:nvPr/>
        </p:nvGrpSpPr>
        <p:grpSpPr>
          <a:xfrm>
            <a:off x="4393096" y="3735934"/>
            <a:ext cx="3749474" cy="819209"/>
            <a:chOff x="4502540" y="807116"/>
            <a:chExt cx="3749474" cy="819209"/>
          </a:xfrm>
        </p:grpSpPr>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46904" y="807117"/>
              <a:ext cx="371233" cy="44548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710394" y="807116"/>
              <a:ext cx="278212" cy="38949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110285" y="807116"/>
              <a:ext cx="228759" cy="433438"/>
            </a:xfrm>
            <a:prstGeom prst="rect">
              <a:avLst/>
            </a:prstGeom>
          </p:spPr>
        </p:pic>
        <p:sp>
          <p:nvSpPr>
            <p:cNvPr id="12" name="TextBox 11"/>
            <p:cNvSpPr txBox="1"/>
            <p:nvPr/>
          </p:nvSpPr>
          <p:spPr>
            <a:xfrm>
              <a:off x="4502540" y="1241298"/>
              <a:ext cx="460382" cy="261610"/>
            </a:xfrm>
            <a:prstGeom prst="rect">
              <a:avLst/>
            </a:prstGeom>
            <a:noFill/>
          </p:spPr>
          <p:txBody>
            <a:bodyPr wrap="none" rtlCol="0">
              <a:spAutoFit/>
            </a:bodyPr>
            <a:lstStyle/>
            <a:p>
              <a:r>
                <a:rPr lang="en-US" sz="1100" dirty="0" smtClean="0"/>
                <a:t>EC2</a:t>
              </a:r>
              <a:endParaRPr lang="en-US" sz="1100" dirty="0"/>
            </a:p>
          </p:txBody>
        </p:sp>
        <p:sp>
          <p:nvSpPr>
            <p:cNvPr id="18" name="TextBox 17"/>
            <p:cNvSpPr txBox="1"/>
            <p:nvPr/>
          </p:nvSpPr>
          <p:spPr>
            <a:xfrm>
              <a:off x="6012633" y="1241298"/>
              <a:ext cx="434734" cy="261610"/>
            </a:xfrm>
            <a:prstGeom prst="rect">
              <a:avLst/>
            </a:prstGeom>
            <a:noFill/>
          </p:spPr>
          <p:txBody>
            <a:bodyPr wrap="none" rtlCol="0">
              <a:spAutoFit/>
            </a:bodyPr>
            <a:lstStyle/>
            <a:p>
              <a:r>
                <a:rPr lang="en-US" sz="1100" dirty="0" smtClean="0"/>
                <a:t>IAM</a:t>
              </a:r>
              <a:endParaRPr lang="en-US" sz="1100" dirty="0"/>
            </a:p>
          </p:txBody>
        </p:sp>
        <p:sp>
          <p:nvSpPr>
            <p:cNvPr id="19" name="TextBox 18"/>
            <p:cNvSpPr txBox="1"/>
            <p:nvPr/>
          </p:nvSpPr>
          <p:spPr>
            <a:xfrm>
              <a:off x="7446985" y="1195438"/>
              <a:ext cx="805029" cy="430887"/>
            </a:xfrm>
            <a:prstGeom prst="rect">
              <a:avLst/>
            </a:prstGeom>
            <a:noFill/>
          </p:spPr>
          <p:txBody>
            <a:bodyPr wrap="none" rtlCol="0">
              <a:spAutoFit/>
            </a:bodyPr>
            <a:lstStyle/>
            <a:p>
              <a:pPr algn="ctr"/>
              <a:r>
                <a:rPr lang="en-US" sz="1100" dirty="0" smtClean="0"/>
                <a:t>Elastic </a:t>
              </a:r>
            </a:p>
            <a:p>
              <a:pPr algn="ctr"/>
              <a:r>
                <a:rPr lang="en-US" sz="1100" dirty="0" smtClean="0"/>
                <a:t>Beanstalk</a:t>
              </a:r>
              <a:endParaRPr lang="en-US" sz="1100" dirty="0"/>
            </a:p>
          </p:txBody>
        </p:sp>
      </p:grpSp>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368114" y="2711386"/>
            <a:ext cx="495256" cy="403541"/>
          </a:xfrm>
          <a:prstGeom prst="rect">
            <a:avLst/>
          </a:prstGeom>
        </p:spPr>
      </p:pic>
      <p:pic>
        <p:nvPicPr>
          <p:cNvPr id="27" name="Picture 26"/>
          <p:cNvPicPr>
            <a:picLocks noChangeAspect="1"/>
          </p:cNvPicPr>
          <p:nvPr/>
        </p:nvPicPr>
        <p:blipFill>
          <a:blip r:embed="rId8"/>
          <a:stretch>
            <a:fillRect/>
          </a:stretch>
        </p:blipFill>
        <p:spPr>
          <a:xfrm>
            <a:off x="-110035" y="1458219"/>
            <a:ext cx="3059484" cy="1529742"/>
          </a:xfrm>
          <a:prstGeom prst="rect">
            <a:avLst/>
          </a:prstGeom>
        </p:spPr>
      </p:pic>
      <p:pic>
        <p:nvPicPr>
          <p:cNvPr id="31" name="Picture 3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545076" y="3323916"/>
            <a:ext cx="883650" cy="331100"/>
          </a:xfrm>
          <a:prstGeom prst="rect">
            <a:avLst/>
          </a:prstGeom>
        </p:spPr>
      </p:pic>
      <p:sp>
        <p:nvSpPr>
          <p:cNvPr id="33" name="TextBox 32"/>
          <p:cNvSpPr txBox="1"/>
          <p:nvPr/>
        </p:nvSpPr>
        <p:spPr>
          <a:xfrm>
            <a:off x="675445" y="834259"/>
            <a:ext cx="1531188" cy="646331"/>
          </a:xfrm>
          <a:prstGeom prst="rect">
            <a:avLst/>
          </a:prstGeom>
          <a:noFill/>
        </p:spPr>
        <p:txBody>
          <a:bodyPr wrap="none" rtlCol="0">
            <a:spAutoFit/>
          </a:bodyPr>
          <a:lstStyle/>
          <a:p>
            <a:pPr algn="ctr"/>
            <a:r>
              <a:rPr lang="en-US" dirty="0" smtClean="0"/>
              <a:t>Source Code</a:t>
            </a:r>
          </a:p>
          <a:p>
            <a:pPr algn="ctr"/>
            <a:r>
              <a:rPr lang="en-US" dirty="0" smtClean="0"/>
              <a:t>Management</a:t>
            </a:r>
            <a:endParaRPr lang="en-US" dirty="0"/>
          </a:p>
        </p:txBody>
      </p:sp>
      <p:sp>
        <p:nvSpPr>
          <p:cNvPr id="34" name="TextBox 33"/>
          <p:cNvSpPr txBox="1"/>
          <p:nvPr/>
        </p:nvSpPr>
        <p:spPr>
          <a:xfrm>
            <a:off x="5934911" y="830927"/>
            <a:ext cx="928459" cy="369332"/>
          </a:xfrm>
          <a:prstGeom prst="rect">
            <a:avLst/>
          </a:prstGeom>
          <a:noFill/>
        </p:spPr>
        <p:txBody>
          <a:bodyPr wrap="none" rtlCol="0">
            <a:spAutoFit/>
          </a:bodyPr>
          <a:lstStyle/>
          <a:p>
            <a:pPr algn="ctr"/>
            <a:r>
              <a:rPr lang="en-US" smtClean="0"/>
              <a:t>Identity</a:t>
            </a:r>
            <a:endParaRPr lang="en-US" dirty="0"/>
          </a:p>
        </p:txBody>
      </p:sp>
      <p:sp>
        <p:nvSpPr>
          <p:cNvPr id="35" name="TextBox 34"/>
          <p:cNvSpPr txBox="1"/>
          <p:nvPr/>
        </p:nvSpPr>
        <p:spPr>
          <a:xfrm>
            <a:off x="7171277" y="827281"/>
            <a:ext cx="1415772" cy="369332"/>
          </a:xfrm>
          <a:prstGeom prst="rect">
            <a:avLst/>
          </a:prstGeom>
          <a:noFill/>
        </p:spPr>
        <p:txBody>
          <a:bodyPr wrap="none" rtlCol="0">
            <a:spAutoFit/>
          </a:bodyPr>
          <a:lstStyle/>
          <a:p>
            <a:pPr algn="ctr"/>
            <a:r>
              <a:rPr lang="en-US" smtClean="0"/>
              <a:t>Deployment</a:t>
            </a:r>
            <a:endParaRPr lang="en-US" dirty="0"/>
          </a:p>
        </p:txBody>
      </p:sp>
      <p:sp>
        <p:nvSpPr>
          <p:cNvPr id="36" name="TextBox 35"/>
          <p:cNvSpPr txBox="1"/>
          <p:nvPr/>
        </p:nvSpPr>
        <p:spPr>
          <a:xfrm>
            <a:off x="4604838" y="830927"/>
            <a:ext cx="697627" cy="369332"/>
          </a:xfrm>
          <a:prstGeom prst="rect">
            <a:avLst/>
          </a:prstGeom>
          <a:noFill/>
        </p:spPr>
        <p:txBody>
          <a:bodyPr wrap="none" rtlCol="0">
            <a:spAutoFit/>
          </a:bodyPr>
          <a:lstStyle/>
          <a:p>
            <a:pPr algn="ctr"/>
            <a:r>
              <a:rPr lang="en-US" dirty="0" smtClean="0"/>
              <a:t>Build</a:t>
            </a:r>
            <a:endParaRPr lang="en-US" dirty="0"/>
          </a:p>
        </p:txBody>
      </p:sp>
      <p:pic>
        <p:nvPicPr>
          <p:cNvPr id="38" name="Picture 37"/>
          <p:cNvPicPr>
            <a:picLocks noChangeAspect="1"/>
          </p:cNvPicPr>
          <p:nvPr/>
        </p:nvPicPr>
        <p:blipFill>
          <a:blip r:embed="rId10"/>
          <a:stretch>
            <a:fillRect/>
          </a:stretch>
        </p:blipFill>
        <p:spPr>
          <a:xfrm>
            <a:off x="4695387" y="2565046"/>
            <a:ext cx="397375" cy="549881"/>
          </a:xfrm>
          <a:prstGeom prst="rect">
            <a:avLst/>
          </a:prstGeom>
        </p:spPr>
      </p:pic>
      <p:sp>
        <p:nvSpPr>
          <p:cNvPr id="39" name="TextBox 38"/>
          <p:cNvSpPr txBox="1"/>
          <p:nvPr/>
        </p:nvSpPr>
        <p:spPr>
          <a:xfrm>
            <a:off x="851104" y="3812083"/>
            <a:ext cx="902811" cy="369332"/>
          </a:xfrm>
          <a:prstGeom prst="rect">
            <a:avLst/>
          </a:prstGeom>
          <a:noFill/>
        </p:spPr>
        <p:txBody>
          <a:bodyPr wrap="none" rtlCol="0">
            <a:spAutoFit/>
          </a:bodyPr>
          <a:lstStyle/>
          <a:p>
            <a:r>
              <a:rPr lang="en-US" smtClean="0"/>
              <a:t>GitHub</a:t>
            </a:r>
            <a:endParaRPr lang="en-US"/>
          </a:p>
        </p:txBody>
      </p:sp>
    </p:spTree>
    <p:extLst>
      <p:ext uri="{BB962C8B-B14F-4D97-AF65-F5344CB8AC3E}">
        <p14:creationId xmlns:p14="http://schemas.microsoft.com/office/powerpoint/2010/main" val="398187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security group</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5479" y="720777"/>
            <a:ext cx="6489378" cy="3493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251586" y="1170039"/>
            <a:ext cx="2664542" cy="422787"/>
          </a:xfrm>
          <a:prstGeom prst="rect">
            <a:avLst/>
          </a:prstGeom>
          <a:solidFill>
            <a:srgbClr val="FFFF00">
              <a:alpha val="3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597897" y="2487561"/>
            <a:ext cx="813897" cy="204741"/>
          </a:xfrm>
          <a:prstGeom prst="rect">
            <a:avLst/>
          </a:prstGeom>
          <a:solidFill>
            <a:srgbClr val="FFFF00">
              <a:alpha val="3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rot="14230245">
            <a:off x="6223820" y="3480619"/>
            <a:ext cx="501445" cy="25563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240641" y="1269660"/>
            <a:ext cx="2903359" cy="646331"/>
          </a:xfrm>
          <a:prstGeom prst="rect">
            <a:avLst/>
          </a:prstGeom>
          <a:noFill/>
        </p:spPr>
        <p:txBody>
          <a:bodyPr wrap="none" rtlCol="0">
            <a:spAutoFit/>
          </a:bodyPr>
          <a:lstStyle/>
          <a:p>
            <a:r>
              <a:rPr lang="en-US" smtClean="0"/>
              <a:t>Add access to port 22</a:t>
            </a:r>
            <a:endParaRPr lang="en-US" dirty="0" smtClean="0"/>
          </a:p>
          <a:p>
            <a:r>
              <a:rPr lang="en-US" dirty="0" smtClean="0"/>
              <a:t>While you are creating this</a:t>
            </a:r>
            <a:endParaRPr lang="en-US" dirty="0"/>
          </a:p>
        </p:txBody>
      </p:sp>
    </p:spTree>
    <p:extLst>
      <p:ext uri="{BB962C8B-B14F-4D97-AF65-F5344CB8AC3E}">
        <p14:creationId xmlns:p14="http://schemas.microsoft.com/office/powerpoint/2010/main" val="1155721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launch EC2 instance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53225" y="750274"/>
            <a:ext cx="5543755" cy="3387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ight Arrow 5"/>
          <p:cNvSpPr/>
          <p:nvPr/>
        </p:nvSpPr>
        <p:spPr>
          <a:xfrm>
            <a:off x="1553497" y="3538357"/>
            <a:ext cx="2143432" cy="59976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159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98099" y="1406013"/>
            <a:ext cx="4364119" cy="30591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Left Arrow 5"/>
          <p:cNvSpPr/>
          <p:nvPr/>
        </p:nvSpPr>
        <p:spPr>
          <a:xfrm rot="2701927">
            <a:off x="8225028" y="2567946"/>
            <a:ext cx="398612" cy="26557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69335" y="706267"/>
            <a:ext cx="5818436" cy="3200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1" kern="1200">
                <a:solidFill>
                  <a:srgbClr val="000090"/>
                </a:solidFill>
                <a:latin typeface="Arial"/>
                <a:ea typeface="+mj-ea"/>
                <a:cs typeface="Arial"/>
              </a:defRPr>
            </a:lvl1pPr>
          </a:lstStyle>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6249" y="1080615"/>
            <a:ext cx="3907445" cy="23878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ight Arrow 8"/>
          <p:cNvSpPr/>
          <p:nvPr/>
        </p:nvSpPr>
        <p:spPr>
          <a:xfrm rot="18922919">
            <a:off x="752619" y="3440815"/>
            <a:ext cx="884169" cy="42273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9"/>
          <p:cNvSpPr>
            <a:spLocks noGrp="1"/>
          </p:cNvSpPr>
          <p:nvPr>
            <p:ph type="title"/>
          </p:nvPr>
        </p:nvSpPr>
        <p:spPr/>
        <p:txBody>
          <a:bodyPr/>
          <a:lstStyle/>
          <a:p>
            <a:r>
              <a:rPr lang="en-US" dirty="0" smtClean="0"/>
              <a:t>AWS: </a:t>
            </a:r>
            <a:r>
              <a:rPr lang="en-US" dirty="0"/>
              <a:t>launch EC2 </a:t>
            </a:r>
            <a:r>
              <a:rPr lang="en-US" dirty="0" smtClean="0"/>
              <a:t>instance</a:t>
            </a:r>
            <a:endParaRPr lang="en-US" dirty="0"/>
          </a:p>
        </p:txBody>
      </p:sp>
    </p:spTree>
    <p:extLst>
      <p:ext uri="{BB962C8B-B14F-4D97-AF65-F5344CB8AC3E}">
        <p14:creationId xmlns:p14="http://schemas.microsoft.com/office/powerpoint/2010/main" val="1751829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a free tier eligible instance type, launch</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9335" y="766916"/>
            <a:ext cx="5441610" cy="27208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Left Arrow 3"/>
          <p:cNvSpPr/>
          <p:nvPr/>
        </p:nvSpPr>
        <p:spPr>
          <a:xfrm rot="18993567">
            <a:off x="3313470" y="2490666"/>
            <a:ext cx="1268361" cy="53094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19520" y="2127318"/>
            <a:ext cx="3993201" cy="22230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ight Arrow 5"/>
          <p:cNvSpPr/>
          <p:nvPr/>
        </p:nvSpPr>
        <p:spPr>
          <a:xfrm rot="1814965">
            <a:off x="5301349" y="2362799"/>
            <a:ext cx="627354" cy="3441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1814965">
            <a:off x="6502443" y="2991022"/>
            <a:ext cx="627354" cy="3441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rot="1814965">
            <a:off x="7778737" y="3889634"/>
            <a:ext cx="627354" cy="3441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28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74229" y="1896723"/>
            <a:ext cx="5373126" cy="23696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lstStyle/>
          <a:p>
            <a:r>
              <a:rPr lang="en-US" dirty="0" smtClean="0"/>
              <a:t>Create key pair &amp; launch</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9336" y="757084"/>
            <a:ext cx="4274846" cy="31878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ight Arrow 5"/>
          <p:cNvSpPr/>
          <p:nvPr/>
        </p:nvSpPr>
        <p:spPr>
          <a:xfrm rot="19411237">
            <a:off x="2919920" y="3889318"/>
            <a:ext cx="619432" cy="32146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640806" y="791742"/>
            <a:ext cx="4109925" cy="482585"/>
          </a:xfrm>
          <a:prstGeom prst="rect">
            <a:avLst/>
          </a:prstGeom>
        </p:spPr>
      </p:pic>
      <p:sp>
        <p:nvSpPr>
          <p:cNvPr id="8" name="Striped Right Arrow 7"/>
          <p:cNvSpPr/>
          <p:nvPr/>
        </p:nvSpPr>
        <p:spPr>
          <a:xfrm rot="14712780">
            <a:off x="6222533" y="1961386"/>
            <a:ext cx="1812813" cy="334652"/>
          </a:xfrm>
          <a:prstGeom prst="stripedRightArrow">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507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smtClean="0"/>
              <a:t>ssh</a:t>
            </a:r>
            <a:r>
              <a:rPr lang="en-US" dirty="0" smtClean="0"/>
              <a:t>/</a:t>
            </a:r>
            <a:r>
              <a:rPr lang="en-US" dirty="0" err="1" smtClean="0"/>
              <a:t>config</a:t>
            </a:r>
            <a:r>
              <a:rPr lang="en-US" dirty="0" smtClean="0"/>
              <a:t> shortcut</a:t>
            </a:r>
            <a:endParaRPr lang="en-US" dirty="0"/>
          </a:p>
        </p:txBody>
      </p:sp>
      <p:sp>
        <p:nvSpPr>
          <p:cNvPr id="3" name="TextBox 2"/>
          <p:cNvSpPr txBox="1"/>
          <p:nvPr/>
        </p:nvSpPr>
        <p:spPr>
          <a:xfrm>
            <a:off x="334296" y="651933"/>
            <a:ext cx="8318303" cy="1200329"/>
          </a:xfrm>
          <a:prstGeom prst="rect">
            <a:avLst/>
          </a:prstGeom>
          <a:noFill/>
        </p:spPr>
        <p:txBody>
          <a:bodyPr wrap="none" rtlCol="0">
            <a:spAutoFit/>
          </a:bodyPr>
          <a:lstStyle/>
          <a:p>
            <a:r>
              <a:rPr lang="en-US" dirty="0">
                <a:latin typeface="Courier" charset="0"/>
                <a:ea typeface="Courier" charset="0"/>
                <a:cs typeface="Courier" charset="0"/>
              </a:rPr>
              <a:t>host </a:t>
            </a:r>
            <a:r>
              <a:rPr lang="en-US" dirty="0" err="1" smtClean="0">
                <a:latin typeface="Courier" charset="0"/>
                <a:ea typeface="Courier" charset="0"/>
                <a:cs typeface="Courier" charset="0"/>
              </a:rPr>
              <a:t>isaca</a:t>
            </a:r>
            <a:endParaRPr lang="en-US" dirty="0">
              <a:latin typeface="Courier" charset="0"/>
              <a:ea typeface="Courier" charset="0"/>
              <a:cs typeface="Courier" charset="0"/>
            </a:endParaRPr>
          </a:p>
          <a:p>
            <a:r>
              <a:rPr lang="en-US" dirty="0">
                <a:latin typeface="Courier" charset="0"/>
                <a:ea typeface="Courier" charset="0"/>
                <a:cs typeface="Courier" charset="0"/>
              </a:rPr>
              <a:t>    User ec2-user</a:t>
            </a:r>
          </a:p>
          <a:p>
            <a:r>
              <a:rPr lang="en-US" dirty="0">
                <a:latin typeface="Courier" charset="0"/>
                <a:ea typeface="Courier" charset="0"/>
                <a:cs typeface="Courier" charset="0"/>
              </a:rPr>
              <a:t>    Hostname </a:t>
            </a:r>
            <a:r>
              <a:rPr lang="en-US" dirty="0" smtClean="0">
                <a:latin typeface="Courier" charset="0"/>
                <a:ea typeface="Courier" charset="0"/>
                <a:cs typeface="Courier" charset="0"/>
              </a:rPr>
              <a:t>34.215.204.5</a:t>
            </a:r>
            <a:endParaRPr lang="en-US" dirty="0">
              <a:latin typeface="Courier" charset="0"/>
              <a:ea typeface="Courier" charset="0"/>
              <a:cs typeface="Courier" charset="0"/>
            </a:endParaRPr>
          </a:p>
          <a:p>
            <a:r>
              <a:rPr lang="en-US" dirty="0">
                <a:latin typeface="Courier" charset="0"/>
                <a:ea typeface="Courier" charset="0"/>
                <a:cs typeface="Courier" charset="0"/>
              </a:rPr>
              <a:t>    </a:t>
            </a:r>
            <a:r>
              <a:rPr lang="en-US" dirty="0" err="1" smtClean="0">
                <a:latin typeface="Courier" charset="0"/>
                <a:ea typeface="Courier" charset="0"/>
                <a:cs typeface="Courier" charset="0"/>
              </a:rPr>
              <a:t>IdentityFile</a:t>
            </a:r>
            <a:r>
              <a:rPr lang="en-US" dirty="0" smtClean="0">
                <a:latin typeface="Courier" charset="0"/>
                <a:ea typeface="Courier" charset="0"/>
                <a:cs typeface="Courier" charset="0"/>
              </a:rPr>
              <a:t> /Users/trice/Downloads/</a:t>
            </a:r>
            <a:r>
              <a:rPr lang="en-US" dirty="0" err="1" smtClean="0">
                <a:latin typeface="Courier" charset="0"/>
                <a:ea typeface="Courier" charset="0"/>
                <a:cs typeface="Courier" charset="0"/>
              </a:rPr>
              <a:t>ISACA_workshop.pem</a:t>
            </a:r>
            <a:endParaRPr lang="en-US" dirty="0">
              <a:latin typeface="Courier" charset="0"/>
              <a:ea typeface="Courier" charset="0"/>
              <a:cs typeface="Courier" charset="0"/>
            </a:endParaRPr>
          </a:p>
        </p:txBody>
      </p:sp>
      <p:sp>
        <p:nvSpPr>
          <p:cNvPr id="5" name="TextBox 4"/>
          <p:cNvSpPr txBox="1"/>
          <p:nvPr/>
        </p:nvSpPr>
        <p:spPr>
          <a:xfrm>
            <a:off x="32589" y="2202426"/>
            <a:ext cx="9098695" cy="1985159"/>
          </a:xfrm>
          <a:prstGeom prst="rect">
            <a:avLst/>
          </a:prstGeom>
          <a:solidFill>
            <a:schemeClr val="tx1"/>
          </a:solidFill>
        </p:spPr>
        <p:txBody>
          <a:bodyPr wrap="square" rtlCol="0">
            <a:spAutoFit/>
          </a:bodyPr>
          <a:lstStyle/>
          <a:p>
            <a:r>
              <a:rPr lang="en-US" dirty="0" smtClean="0">
                <a:solidFill>
                  <a:schemeClr val="bg1"/>
                </a:solidFill>
                <a:latin typeface="Courier" charset="0"/>
                <a:ea typeface="Courier" charset="0"/>
                <a:cs typeface="Courier" charset="0"/>
              </a:rPr>
              <a:t>$ </a:t>
            </a:r>
            <a:r>
              <a:rPr lang="en-US" dirty="0" err="1" smtClean="0">
                <a:solidFill>
                  <a:schemeClr val="bg1"/>
                </a:solidFill>
                <a:latin typeface="Courier" charset="0"/>
                <a:ea typeface="Courier" charset="0"/>
                <a:cs typeface="Courier" charset="0"/>
              </a:rPr>
              <a:t>sudo</a:t>
            </a:r>
            <a:r>
              <a:rPr lang="en-US" dirty="0" smtClean="0">
                <a:solidFill>
                  <a:schemeClr val="bg1"/>
                </a:solidFill>
                <a:latin typeface="Courier" charset="0"/>
                <a:ea typeface="Courier" charset="0"/>
                <a:cs typeface="Courier" charset="0"/>
              </a:rPr>
              <a:t> yum </a:t>
            </a:r>
            <a:r>
              <a:rPr lang="mr-IN" dirty="0" smtClean="0">
                <a:solidFill>
                  <a:schemeClr val="bg1"/>
                </a:solidFill>
                <a:latin typeface="Courier" charset="0"/>
                <a:ea typeface="Courier" charset="0"/>
                <a:cs typeface="Courier" charset="0"/>
              </a:rPr>
              <a:t>–</a:t>
            </a:r>
            <a:r>
              <a:rPr lang="en-US" dirty="0" smtClean="0">
                <a:solidFill>
                  <a:schemeClr val="bg1"/>
                </a:solidFill>
                <a:latin typeface="Courier" charset="0"/>
                <a:ea typeface="Courier" charset="0"/>
                <a:cs typeface="Courier" charset="0"/>
              </a:rPr>
              <a:t>y update</a:t>
            </a:r>
            <a:br>
              <a:rPr lang="en-US" dirty="0" smtClean="0">
                <a:solidFill>
                  <a:schemeClr val="bg1"/>
                </a:solidFill>
                <a:latin typeface="Courier" charset="0"/>
                <a:ea typeface="Courier" charset="0"/>
                <a:cs typeface="Courier" charset="0"/>
              </a:rPr>
            </a:br>
            <a:r>
              <a:rPr lang="is-IS" sz="1050" dirty="0">
                <a:solidFill>
                  <a:schemeClr val="bg1"/>
                </a:solidFill>
                <a:latin typeface="Courier" charset="0"/>
                <a:ea typeface="Courier" charset="0"/>
                <a:cs typeface="Courier" charset="0"/>
              </a:rPr>
              <a:t>Loaded plugins: priorities, update-motd, upgrade-helper</a:t>
            </a:r>
          </a:p>
          <a:p>
            <a:r>
              <a:rPr lang="is-IS" sz="1050" dirty="0">
                <a:solidFill>
                  <a:schemeClr val="bg1"/>
                </a:solidFill>
                <a:latin typeface="Courier" charset="0"/>
                <a:ea typeface="Courier" charset="0"/>
                <a:cs typeface="Courier" charset="0"/>
              </a:rPr>
              <a:t>amzn-main                                                                                                                                                                                                   | 2.1 kB  00:00:00     </a:t>
            </a:r>
          </a:p>
          <a:p>
            <a:r>
              <a:rPr lang="is-IS" sz="1050" dirty="0">
                <a:solidFill>
                  <a:schemeClr val="bg1"/>
                </a:solidFill>
                <a:latin typeface="Courier" charset="0"/>
                <a:ea typeface="Courier" charset="0"/>
                <a:cs typeface="Courier" charset="0"/>
              </a:rPr>
              <a:t>amzn-updates                                                                                                                                                                                                | 2.5 kB  00:00:00     </a:t>
            </a:r>
          </a:p>
          <a:p>
            <a:r>
              <a:rPr lang="is-IS" sz="1050" dirty="0">
                <a:solidFill>
                  <a:schemeClr val="bg1"/>
                </a:solidFill>
                <a:latin typeface="Courier" charset="0"/>
                <a:ea typeface="Courier" charset="0"/>
                <a:cs typeface="Courier" charset="0"/>
              </a:rPr>
              <a:t>Resolving Dependencies</a:t>
            </a:r>
          </a:p>
          <a:p>
            <a:r>
              <a:rPr lang="is-IS" sz="1050" dirty="0">
                <a:solidFill>
                  <a:schemeClr val="bg1"/>
                </a:solidFill>
                <a:latin typeface="Courier" charset="0"/>
                <a:ea typeface="Courier" charset="0"/>
                <a:cs typeface="Courier" charset="0"/>
              </a:rPr>
              <a:t>--&gt; Running transaction check</a:t>
            </a:r>
          </a:p>
          <a:p>
            <a:r>
              <a:rPr lang="is-IS" sz="1050" dirty="0">
                <a:solidFill>
                  <a:schemeClr val="bg1"/>
                </a:solidFill>
                <a:latin typeface="Courier" charset="0"/>
                <a:ea typeface="Courier" charset="0"/>
                <a:cs typeface="Courier" charset="0"/>
              </a:rPr>
              <a:t>---&gt; Package amazon-ssm-agent.x86_64 0:2.1.4.0-1.amzn1 will be </a:t>
            </a:r>
            <a:r>
              <a:rPr lang="is-IS" sz="1050" dirty="0" smtClean="0">
                <a:solidFill>
                  <a:schemeClr val="bg1"/>
                </a:solidFill>
                <a:latin typeface="Courier" charset="0"/>
                <a:ea typeface="Courier" charset="0"/>
                <a:cs typeface="Courier" charset="0"/>
              </a:rPr>
              <a:t>updated</a:t>
            </a:r>
            <a:endParaRPr lang="is-IS" dirty="0">
              <a:solidFill>
                <a:schemeClr val="bg1"/>
              </a:solidFill>
              <a:latin typeface="Courier" charset="0"/>
              <a:ea typeface="Courier" charset="0"/>
              <a:cs typeface="Courier" charset="0"/>
            </a:endParaRPr>
          </a:p>
        </p:txBody>
      </p:sp>
    </p:spTree>
    <p:extLst>
      <p:ext uri="{BB962C8B-B14F-4D97-AF65-F5344CB8AC3E}">
        <p14:creationId xmlns:p14="http://schemas.microsoft.com/office/powerpoint/2010/main" val="1854052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a:t>
            </a:r>
            <a:endParaRPr lang="en-US" dirty="0"/>
          </a:p>
        </p:txBody>
      </p:sp>
      <p:sp>
        <p:nvSpPr>
          <p:cNvPr id="8" name="TextBox 7"/>
          <p:cNvSpPr txBox="1"/>
          <p:nvPr/>
        </p:nvSpPr>
        <p:spPr>
          <a:xfrm>
            <a:off x="363793" y="651933"/>
            <a:ext cx="8367252" cy="3847207"/>
          </a:xfrm>
          <a:prstGeom prst="rect">
            <a:avLst/>
          </a:prstGeom>
          <a:solidFill>
            <a:schemeClr val="tx1"/>
          </a:solidFill>
        </p:spPr>
        <p:txBody>
          <a:bodyPr wrap="square" rtlCol="0">
            <a:spAutoFit/>
          </a:bodyPr>
          <a:lstStyle/>
          <a:p>
            <a:r>
              <a:rPr lang="en-US" sz="1600" b="1" dirty="0" smtClean="0">
                <a:solidFill>
                  <a:schemeClr val="bg1"/>
                </a:solidFill>
                <a:latin typeface="Courier" charset="0"/>
                <a:ea typeface="Courier" charset="0"/>
                <a:cs typeface="Courier" charset="0"/>
              </a:rPr>
              <a:t>$ </a:t>
            </a:r>
            <a:r>
              <a:rPr lang="en-US" sz="1600" b="1" dirty="0" err="1" smtClean="0">
                <a:solidFill>
                  <a:schemeClr val="bg1"/>
                </a:solidFill>
                <a:latin typeface="Courier" charset="0"/>
                <a:ea typeface="Courier" charset="0"/>
                <a:cs typeface="Courier" charset="0"/>
              </a:rPr>
              <a:t>chmod</a:t>
            </a:r>
            <a:r>
              <a:rPr lang="en-US" sz="1600" b="1" dirty="0" smtClean="0">
                <a:solidFill>
                  <a:schemeClr val="bg1"/>
                </a:solidFill>
                <a:latin typeface="Courier" charset="0"/>
                <a:ea typeface="Courier" charset="0"/>
                <a:cs typeface="Courier" charset="0"/>
              </a:rPr>
              <a:t> 600 ~/Downloads/</a:t>
            </a:r>
            <a:r>
              <a:rPr lang="en-US" sz="1600" b="1" dirty="0" err="1" smtClean="0">
                <a:solidFill>
                  <a:schemeClr val="bg1"/>
                </a:solidFill>
                <a:latin typeface="Courier" charset="0"/>
                <a:ea typeface="Courier" charset="0"/>
                <a:cs typeface="Courier" charset="0"/>
              </a:rPr>
              <a:t>ISACA_workshop.pem</a:t>
            </a:r>
            <a:r>
              <a:rPr lang="en-US" sz="1600" b="1" dirty="0" smtClean="0">
                <a:solidFill>
                  <a:schemeClr val="bg1"/>
                </a:solidFill>
                <a:latin typeface="Courier" charset="0"/>
                <a:ea typeface="Courier" charset="0"/>
                <a:cs typeface="Courier" charset="0"/>
              </a:rPr>
              <a:t> </a:t>
            </a:r>
          </a:p>
          <a:p>
            <a:r>
              <a:rPr lang="en-US" sz="1600" dirty="0" smtClean="0">
                <a:solidFill>
                  <a:schemeClr val="bg1"/>
                </a:solidFill>
                <a:latin typeface="Courier" charset="0"/>
                <a:ea typeface="Courier" charset="0"/>
                <a:cs typeface="Courier" charset="0"/>
              </a:rPr>
              <a:t>$ </a:t>
            </a:r>
            <a:r>
              <a:rPr lang="en-US" sz="1600" dirty="0" err="1" smtClean="0">
                <a:solidFill>
                  <a:schemeClr val="bg1"/>
                </a:solidFill>
                <a:latin typeface="Courier" charset="0"/>
                <a:ea typeface="Courier" charset="0"/>
                <a:cs typeface="Courier" charset="0"/>
              </a:rPr>
              <a:t>ssh</a:t>
            </a:r>
            <a:r>
              <a:rPr lang="en-US" sz="1600" dirty="0" smtClean="0">
                <a:solidFill>
                  <a:schemeClr val="bg1"/>
                </a:solidFill>
                <a:latin typeface="Courier" charset="0"/>
                <a:ea typeface="Courier" charset="0"/>
                <a:cs typeface="Courier" charset="0"/>
              </a:rPr>
              <a:t> </a:t>
            </a:r>
            <a:r>
              <a:rPr lang="en-US" sz="1600" dirty="0" smtClean="0">
                <a:solidFill>
                  <a:srgbClr val="FFC000"/>
                </a:solidFill>
                <a:latin typeface="Courier" charset="0"/>
                <a:ea typeface="Courier" charset="0"/>
                <a:cs typeface="Courier" charset="0"/>
              </a:rPr>
              <a:t>-</a:t>
            </a:r>
            <a:r>
              <a:rPr lang="en-US" sz="1600" dirty="0" err="1" smtClean="0">
                <a:solidFill>
                  <a:srgbClr val="FFC000"/>
                </a:solidFill>
                <a:latin typeface="Courier" charset="0"/>
                <a:ea typeface="Courier" charset="0"/>
                <a:cs typeface="Courier" charset="0"/>
              </a:rPr>
              <a:t>i</a:t>
            </a:r>
            <a:r>
              <a:rPr lang="en-US" sz="1600" dirty="0" smtClean="0">
                <a:solidFill>
                  <a:srgbClr val="FFC000"/>
                </a:solidFill>
                <a:latin typeface="Courier" charset="0"/>
                <a:ea typeface="Courier" charset="0"/>
                <a:cs typeface="Courier" charset="0"/>
              </a:rPr>
              <a:t> ~/Downloads/</a:t>
            </a:r>
            <a:r>
              <a:rPr lang="en-US" sz="1600" dirty="0" err="1" smtClean="0">
                <a:solidFill>
                  <a:srgbClr val="FFC000"/>
                </a:solidFill>
                <a:latin typeface="Courier" charset="0"/>
                <a:ea typeface="Courier" charset="0"/>
                <a:cs typeface="Courier" charset="0"/>
              </a:rPr>
              <a:t>ISACA_workshop.pem</a:t>
            </a:r>
            <a:r>
              <a:rPr lang="en-US" sz="1600" dirty="0" smtClean="0">
                <a:solidFill>
                  <a:srgbClr val="FFC000"/>
                </a:solidFill>
                <a:latin typeface="Courier" charset="0"/>
                <a:ea typeface="Courier" charset="0"/>
                <a:cs typeface="Courier" charset="0"/>
              </a:rPr>
              <a:t> </a:t>
            </a:r>
            <a:r>
              <a:rPr lang="en-US" sz="1600" dirty="0" smtClean="0">
                <a:solidFill>
                  <a:schemeClr val="accent6">
                    <a:lumMod val="40000"/>
                    <a:lumOff val="60000"/>
                  </a:schemeClr>
                </a:solidFill>
                <a:latin typeface="Courier" charset="0"/>
                <a:ea typeface="Courier" charset="0"/>
                <a:cs typeface="Courier" charset="0"/>
              </a:rPr>
              <a:t>ec2-user@34.215.204.5</a:t>
            </a:r>
          </a:p>
          <a:p>
            <a:r>
              <a:rPr lang="en-US" sz="1600" dirty="0" smtClean="0">
                <a:solidFill>
                  <a:schemeClr val="bg1"/>
                </a:solidFill>
                <a:latin typeface="Courier" charset="0"/>
                <a:ea typeface="Courier" charset="0"/>
                <a:cs typeface="Courier" charset="0"/>
              </a:rPr>
              <a:t>Warning</a:t>
            </a:r>
            <a:r>
              <a:rPr lang="en-US" sz="1600" dirty="0">
                <a:solidFill>
                  <a:schemeClr val="bg1"/>
                </a:solidFill>
                <a:latin typeface="Courier" charset="0"/>
                <a:ea typeface="Courier" charset="0"/>
                <a:cs typeface="Courier" charset="0"/>
              </a:rPr>
              <a:t>: No </a:t>
            </a:r>
            <a:r>
              <a:rPr lang="en-US" sz="1600" dirty="0" err="1">
                <a:solidFill>
                  <a:schemeClr val="bg1"/>
                </a:solidFill>
                <a:latin typeface="Courier" charset="0"/>
                <a:ea typeface="Courier" charset="0"/>
                <a:cs typeface="Courier" charset="0"/>
              </a:rPr>
              <a:t>xauth</a:t>
            </a:r>
            <a:r>
              <a:rPr lang="en-US" sz="1600" dirty="0">
                <a:solidFill>
                  <a:schemeClr val="bg1"/>
                </a:solidFill>
                <a:latin typeface="Courier" charset="0"/>
                <a:ea typeface="Courier" charset="0"/>
                <a:cs typeface="Courier" charset="0"/>
              </a:rPr>
              <a:t> data; using fake authentication data for X11 forwarding.</a:t>
            </a:r>
          </a:p>
          <a:p>
            <a:r>
              <a:rPr lang="en-US" sz="1600" dirty="0">
                <a:solidFill>
                  <a:schemeClr val="bg1"/>
                </a:solidFill>
                <a:latin typeface="Courier" charset="0"/>
                <a:ea typeface="Courier" charset="0"/>
                <a:cs typeface="Courier" charset="0"/>
              </a:rPr>
              <a:t>X11 forwarding request failed on channel 0</a:t>
            </a:r>
          </a:p>
          <a:p>
            <a:r>
              <a:rPr lang="en-US" sz="1600" dirty="0">
                <a:solidFill>
                  <a:schemeClr val="bg1"/>
                </a:solidFill>
                <a:latin typeface="Courier" charset="0"/>
                <a:ea typeface="Courier" charset="0"/>
                <a:cs typeface="Courier" charset="0"/>
              </a:rPr>
              <a:t/>
            </a:r>
            <a:br>
              <a:rPr lang="en-US" sz="1600" dirty="0">
                <a:solidFill>
                  <a:schemeClr val="bg1"/>
                </a:solidFill>
                <a:latin typeface="Courier" charset="0"/>
                <a:ea typeface="Courier" charset="0"/>
                <a:cs typeface="Courier" charset="0"/>
              </a:rPr>
            </a:br>
            <a:endParaRPr lang="en-US" sz="1600" dirty="0">
              <a:solidFill>
                <a:schemeClr val="bg1"/>
              </a:solidFill>
              <a:latin typeface="Courier" charset="0"/>
              <a:ea typeface="Courier" charset="0"/>
              <a:cs typeface="Courier" charset="0"/>
            </a:endParaRPr>
          </a:p>
          <a:p>
            <a:r>
              <a:rPr lang="en-US" sz="1600" dirty="0">
                <a:solidFill>
                  <a:schemeClr val="bg1"/>
                </a:solidFill>
                <a:latin typeface="Courier" charset="0"/>
                <a:ea typeface="Courier" charset="0"/>
                <a:cs typeface="Courier" charset="0"/>
              </a:rPr>
              <a:t>       __|  __|_  )</a:t>
            </a:r>
          </a:p>
          <a:p>
            <a:r>
              <a:rPr lang="en-US" sz="1600" dirty="0">
                <a:solidFill>
                  <a:schemeClr val="bg1"/>
                </a:solidFill>
                <a:latin typeface="Courier" charset="0"/>
                <a:ea typeface="Courier" charset="0"/>
                <a:cs typeface="Courier" charset="0"/>
              </a:rPr>
              <a:t>       _|  (     /   Amazon Linux AMI</a:t>
            </a:r>
          </a:p>
          <a:p>
            <a:r>
              <a:rPr lang="en-US" sz="1600" dirty="0">
                <a:solidFill>
                  <a:schemeClr val="bg1"/>
                </a:solidFill>
                <a:latin typeface="Courier" charset="0"/>
                <a:ea typeface="Courier" charset="0"/>
                <a:cs typeface="Courier" charset="0"/>
              </a:rPr>
              <a:t>      ___|\___|___|</a:t>
            </a:r>
          </a:p>
          <a:p>
            <a:r>
              <a:rPr lang="en-US" sz="1600" dirty="0">
                <a:solidFill>
                  <a:schemeClr val="bg1"/>
                </a:solidFill>
                <a:latin typeface="Courier" charset="0"/>
                <a:ea typeface="Courier" charset="0"/>
                <a:cs typeface="Courier" charset="0"/>
              </a:rPr>
              <a:t/>
            </a:r>
            <a:br>
              <a:rPr lang="en-US" sz="1600" dirty="0">
                <a:solidFill>
                  <a:schemeClr val="bg1"/>
                </a:solidFill>
                <a:latin typeface="Courier" charset="0"/>
                <a:ea typeface="Courier" charset="0"/>
                <a:cs typeface="Courier" charset="0"/>
              </a:rPr>
            </a:br>
            <a:endParaRPr lang="en-US" sz="1600" dirty="0">
              <a:solidFill>
                <a:schemeClr val="bg1"/>
              </a:solidFill>
              <a:latin typeface="Courier" charset="0"/>
              <a:ea typeface="Courier" charset="0"/>
              <a:cs typeface="Courier" charset="0"/>
            </a:endParaRPr>
          </a:p>
          <a:p>
            <a:r>
              <a:rPr lang="en-US" sz="1600" dirty="0">
                <a:solidFill>
                  <a:schemeClr val="bg1"/>
                </a:solidFill>
                <a:latin typeface="Courier" charset="0"/>
                <a:ea typeface="Courier" charset="0"/>
                <a:cs typeface="Courier" charset="0"/>
              </a:rPr>
              <a:t>https://</a:t>
            </a:r>
            <a:r>
              <a:rPr lang="en-US" sz="1600" dirty="0" err="1">
                <a:solidFill>
                  <a:schemeClr val="bg1"/>
                </a:solidFill>
                <a:latin typeface="Courier" charset="0"/>
                <a:ea typeface="Courier" charset="0"/>
                <a:cs typeface="Courier" charset="0"/>
              </a:rPr>
              <a:t>aws.amazon.com</a:t>
            </a:r>
            <a:r>
              <a:rPr lang="en-US" sz="1600" dirty="0">
                <a:solidFill>
                  <a:schemeClr val="bg1"/>
                </a:solidFill>
                <a:latin typeface="Courier" charset="0"/>
                <a:ea typeface="Courier" charset="0"/>
                <a:cs typeface="Courier" charset="0"/>
              </a:rPr>
              <a:t>/amazon-</a:t>
            </a:r>
            <a:r>
              <a:rPr lang="en-US" sz="1600" dirty="0" err="1">
                <a:solidFill>
                  <a:schemeClr val="bg1"/>
                </a:solidFill>
                <a:latin typeface="Courier" charset="0"/>
                <a:ea typeface="Courier" charset="0"/>
                <a:cs typeface="Courier" charset="0"/>
              </a:rPr>
              <a:t>linux</a:t>
            </a:r>
            <a:r>
              <a:rPr lang="en-US" sz="1600" dirty="0">
                <a:solidFill>
                  <a:schemeClr val="bg1"/>
                </a:solidFill>
                <a:latin typeface="Courier" charset="0"/>
                <a:ea typeface="Courier" charset="0"/>
                <a:cs typeface="Courier" charset="0"/>
              </a:rPr>
              <a:t>-</a:t>
            </a:r>
            <a:r>
              <a:rPr lang="en-US" sz="1600" dirty="0" err="1">
                <a:solidFill>
                  <a:schemeClr val="bg1"/>
                </a:solidFill>
                <a:latin typeface="Courier" charset="0"/>
                <a:ea typeface="Courier" charset="0"/>
                <a:cs typeface="Courier" charset="0"/>
              </a:rPr>
              <a:t>ami</a:t>
            </a:r>
            <a:r>
              <a:rPr lang="en-US" sz="1600" dirty="0">
                <a:solidFill>
                  <a:schemeClr val="bg1"/>
                </a:solidFill>
                <a:latin typeface="Courier" charset="0"/>
                <a:ea typeface="Courier" charset="0"/>
                <a:cs typeface="Courier" charset="0"/>
              </a:rPr>
              <a:t>/2017.09-release-notes/</a:t>
            </a:r>
          </a:p>
          <a:p>
            <a:r>
              <a:rPr lang="en-US" sz="1600" dirty="0">
                <a:solidFill>
                  <a:schemeClr val="bg1"/>
                </a:solidFill>
                <a:latin typeface="Courier" charset="0"/>
                <a:ea typeface="Courier" charset="0"/>
                <a:cs typeface="Courier" charset="0"/>
              </a:rPr>
              <a:t>No packages needed for security; 5 packages available</a:t>
            </a:r>
          </a:p>
          <a:p>
            <a:r>
              <a:rPr lang="en-US" sz="1600" dirty="0">
                <a:solidFill>
                  <a:schemeClr val="bg1"/>
                </a:solidFill>
                <a:latin typeface="Courier" charset="0"/>
                <a:ea typeface="Courier" charset="0"/>
                <a:cs typeface="Courier" charset="0"/>
              </a:rPr>
              <a:t>Run "</a:t>
            </a:r>
            <a:r>
              <a:rPr lang="en-US" sz="1600" dirty="0" err="1">
                <a:solidFill>
                  <a:schemeClr val="bg1"/>
                </a:solidFill>
                <a:latin typeface="Courier" charset="0"/>
                <a:ea typeface="Courier" charset="0"/>
                <a:cs typeface="Courier" charset="0"/>
              </a:rPr>
              <a:t>sudo</a:t>
            </a:r>
            <a:r>
              <a:rPr lang="en-US" sz="1600" dirty="0">
                <a:solidFill>
                  <a:schemeClr val="bg1"/>
                </a:solidFill>
                <a:latin typeface="Courier" charset="0"/>
                <a:ea typeface="Courier" charset="0"/>
                <a:cs typeface="Courier" charset="0"/>
              </a:rPr>
              <a:t> yum update" to apply all updates.</a:t>
            </a:r>
          </a:p>
        </p:txBody>
      </p:sp>
    </p:spTree>
    <p:extLst>
      <p:ext uri="{BB962C8B-B14F-4D97-AF65-F5344CB8AC3E}">
        <p14:creationId xmlns:p14="http://schemas.microsoft.com/office/powerpoint/2010/main" val="1054676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33400" y="546101"/>
            <a:ext cx="8178800" cy="3860800"/>
          </a:xfrm>
          <a:prstGeom prst="rect">
            <a:avLst/>
          </a:prstGeom>
        </p:spPr>
      </p:pic>
      <p:sp>
        <p:nvSpPr>
          <p:cNvPr id="2" name="Title 1"/>
          <p:cNvSpPr>
            <a:spLocks noGrp="1"/>
          </p:cNvSpPr>
          <p:nvPr>
            <p:ph type="title"/>
          </p:nvPr>
        </p:nvSpPr>
        <p:spPr/>
        <p:txBody>
          <a:bodyPr/>
          <a:lstStyle/>
          <a:p>
            <a:r>
              <a:rPr lang="en-US" dirty="0" smtClean="0"/>
              <a:t>Jenkins </a:t>
            </a:r>
            <a:endParaRPr lang="en-US" dirty="0"/>
          </a:p>
        </p:txBody>
      </p:sp>
    </p:spTree>
    <p:extLst>
      <p:ext uri="{BB962C8B-B14F-4D97-AF65-F5344CB8AC3E}">
        <p14:creationId xmlns:p14="http://schemas.microsoft.com/office/powerpoint/2010/main" val="1044718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Jenkins: installation</a:t>
            </a:r>
            <a:endParaRPr lang="en-US" dirty="0"/>
          </a:p>
        </p:txBody>
      </p:sp>
      <p:sp>
        <p:nvSpPr>
          <p:cNvPr id="3" name="TextBox 2"/>
          <p:cNvSpPr txBox="1"/>
          <p:nvPr/>
        </p:nvSpPr>
        <p:spPr>
          <a:xfrm>
            <a:off x="169335" y="943896"/>
            <a:ext cx="8642554" cy="3139321"/>
          </a:xfrm>
          <a:prstGeom prst="rect">
            <a:avLst/>
          </a:prstGeom>
          <a:noFill/>
        </p:spPr>
        <p:txBody>
          <a:bodyPr wrap="square" rtlCol="0">
            <a:spAutoFit/>
          </a:bodyPr>
          <a:lstStyle/>
          <a:p>
            <a:r>
              <a:rPr lang="en-US" dirty="0" smtClean="0"/>
              <a:t>$ </a:t>
            </a:r>
            <a:r>
              <a:rPr lang="en-US" dirty="0" err="1"/>
              <a:t>sudo</a:t>
            </a:r>
            <a:r>
              <a:rPr lang="en-US" dirty="0"/>
              <a:t> yum </a:t>
            </a:r>
            <a:r>
              <a:rPr lang="en-US" dirty="0" smtClean="0"/>
              <a:t>update </a:t>
            </a:r>
            <a:r>
              <a:rPr lang="mr-IN" dirty="0" smtClean="0"/>
              <a:t>–</a:t>
            </a:r>
            <a:r>
              <a:rPr lang="en-US" dirty="0" smtClean="0"/>
              <a:t>y</a:t>
            </a:r>
            <a:r>
              <a:rPr lang="en-US" dirty="0"/>
              <a:t/>
            </a:r>
            <a:br>
              <a:rPr lang="en-US" dirty="0"/>
            </a:br>
            <a:r>
              <a:rPr lang="en-US" dirty="0"/>
              <a:t>$ </a:t>
            </a:r>
            <a:r>
              <a:rPr lang="en-US" dirty="0" err="1"/>
              <a:t>sudo</a:t>
            </a:r>
            <a:r>
              <a:rPr lang="en-US" dirty="0"/>
              <a:t> yum </a:t>
            </a:r>
            <a:r>
              <a:rPr lang="en-US" dirty="0" smtClean="0"/>
              <a:t>install -y </a:t>
            </a:r>
            <a:r>
              <a:rPr lang="en-US" dirty="0" err="1" smtClean="0"/>
              <a:t>git</a:t>
            </a:r>
            <a:endParaRPr lang="en-US" dirty="0" smtClean="0"/>
          </a:p>
          <a:p>
            <a:endParaRPr lang="en-US" dirty="0" smtClean="0"/>
          </a:p>
          <a:p>
            <a:r>
              <a:rPr lang="en-US" dirty="0" smtClean="0"/>
              <a:t>$ </a:t>
            </a:r>
            <a:r>
              <a:rPr lang="en-US" dirty="0" err="1" smtClean="0"/>
              <a:t>sudo</a:t>
            </a:r>
            <a:r>
              <a:rPr lang="en-US" dirty="0" smtClean="0"/>
              <a:t> </a:t>
            </a:r>
            <a:r>
              <a:rPr lang="en-US" dirty="0" err="1">
                <a:latin typeface="Courier" charset="0"/>
                <a:ea typeface="Courier" charset="0"/>
                <a:cs typeface="Courier" charset="0"/>
              </a:rPr>
              <a:t>wget</a:t>
            </a:r>
            <a:r>
              <a:rPr lang="en-US" dirty="0"/>
              <a:t> -O /</a:t>
            </a:r>
            <a:r>
              <a:rPr lang="en-US" dirty="0" err="1" smtClean="0"/>
              <a:t>etc</a:t>
            </a:r>
            <a:r>
              <a:rPr lang="en-US" dirty="0" smtClean="0"/>
              <a:t>/</a:t>
            </a:r>
            <a:r>
              <a:rPr lang="en-US" dirty="0" err="1" smtClean="0"/>
              <a:t>yum.repos.d</a:t>
            </a:r>
            <a:r>
              <a:rPr lang="en-US" dirty="0" smtClean="0"/>
              <a:t>/</a:t>
            </a:r>
            <a:r>
              <a:rPr lang="en-US" dirty="0" err="1" smtClean="0"/>
              <a:t>jenkins.repo</a:t>
            </a:r>
            <a:r>
              <a:rPr lang="en-US" dirty="0" smtClean="0"/>
              <a:t> \ </a:t>
            </a:r>
            <a:br>
              <a:rPr lang="en-US" dirty="0" smtClean="0"/>
            </a:br>
            <a:r>
              <a:rPr lang="en-US" dirty="0" smtClean="0"/>
              <a:t>   http</a:t>
            </a:r>
            <a:r>
              <a:rPr lang="en-US" dirty="0"/>
              <a:t>://</a:t>
            </a:r>
            <a:r>
              <a:rPr lang="en-US" dirty="0" err="1" smtClean="0"/>
              <a:t>pkg.jenkins-ci.org</a:t>
            </a:r>
            <a:r>
              <a:rPr lang="en-US" dirty="0" smtClean="0"/>
              <a:t>/</a:t>
            </a:r>
            <a:r>
              <a:rPr lang="en-US" dirty="0" err="1" smtClean="0"/>
              <a:t>redhat</a:t>
            </a:r>
            <a:r>
              <a:rPr lang="en-US" dirty="0" smtClean="0"/>
              <a:t>/</a:t>
            </a:r>
            <a:r>
              <a:rPr lang="en-US" dirty="0" err="1" smtClean="0"/>
              <a:t>jenkins.repo</a:t>
            </a:r>
            <a:r>
              <a:rPr lang="en-US" dirty="0" smtClean="0"/>
              <a:t/>
            </a:r>
            <a:br>
              <a:rPr lang="en-US" dirty="0" smtClean="0"/>
            </a:br>
            <a:r>
              <a:rPr lang="en-US" dirty="0" smtClean="0"/>
              <a:t>$ </a:t>
            </a:r>
            <a:r>
              <a:rPr lang="en-US" dirty="0" err="1" smtClean="0"/>
              <a:t>sudo</a:t>
            </a:r>
            <a:r>
              <a:rPr lang="en-US" dirty="0" smtClean="0"/>
              <a:t> rpm --import https://</a:t>
            </a:r>
            <a:r>
              <a:rPr lang="en-US" dirty="0" err="1" smtClean="0"/>
              <a:t>pkg.jenkins.io</a:t>
            </a:r>
            <a:r>
              <a:rPr lang="en-US" dirty="0" smtClean="0"/>
              <a:t>/</a:t>
            </a:r>
            <a:r>
              <a:rPr lang="en-US" dirty="0" err="1" smtClean="0"/>
              <a:t>redhat</a:t>
            </a:r>
            <a:r>
              <a:rPr lang="en-US" dirty="0" smtClean="0"/>
              <a:t>/</a:t>
            </a:r>
            <a:r>
              <a:rPr lang="en-US" dirty="0" err="1" smtClean="0"/>
              <a:t>jenkins.io.key</a:t>
            </a:r>
            <a:endParaRPr lang="en-US" dirty="0" smtClean="0"/>
          </a:p>
          <a:p>
            <a:r>
              <a:rPr lang="en-US" dirty="0" smtClean="0"/>
              <a:t>$ </a:t>
            </a:r>
            <a:r>
              <a:rPr lang="en-US" dirty="0" err="1"/>
              <a:t>sudo</a:t>
            </a:r>
            <a:r>
              <a:rPr lang="en-US" dirty="0"/>
              <a:t> yum install </a:t>
            </a:r>
            <a:r>
              <a:rPr lang="mr-IN" dirty="0" smtClean="0"/>
              <a:t>–</a:t>
            </a:r>
            <a:r>
              <a:rPr lang="en-US" dirty="0" smtClean="0"/>
              <a:t>y </a:t>
            </a:r>
            <a:r>
              <a:rPr lang="en-US" dirty="0" err="1" smtClean="0"/>
              <a:t>jenkins</a:t>
            </a:r>
            <a:endParaRPr lang="en-US" dirty="0"/>
          </a:p>
          <a:p>
            <a:endParaRPr lang="en-US" dirty="0"/>
          </a:p>
          <a:p>
            <a:r>
              <a:rPr lang="en-US" dirty="0" smtClean="0"/>
              <a:t>$ </a:t>
            </a:r>
            <a:r>
              <a:rPr lang="is-IS" dirty="0" smtClean="0"/>
              <a:t>sudo </a:t>
            </a:r>
            <a:r>
              <a:rPr lang="is-IS" dirty="0"/>
              <a:t>service jenkins start</a:t>
            </a:r>
          </a:p>
          <a:p>
            <a:r>
              <a:rPr lang="is-IS" dirty="0"/>
              <a:t>Starting Jenkins                                         </a:t>
            </a:r>
            <a:r>
              <a:rPr lang="is-IS" dirty="0">
                <a:solidFill>
                  <a:srgbClr val="00B050"/>
                </a:solidFill>
              </a:rPr>
              <a:t>  [  OK  ]</a:t>
            </a:r>
          </a:p>
          <a:p>
            <a:endParaRPr lang="en-US" dirty="0"/>
          </a:p>
        </p:txBody>
      </p:sp>
      <p:sp>
        <p:nvSpPr>
          <p:cNvPr id="4" name="Rectangle 3"/>
          <p:cNvSpPr/>
          <p:nvPr/>
        </p:nvSpPr>
        <p:spPr>
          <a:xfrm>
            <a:off x="3480619" y="4748408"/>
            <a:ext cx="7821561" cy="276999"/>
          </a:xfrm>
          <a:prstGeom prst="rect">
            <a:avLst/>
          </a:prstGeom>
        </p:spPr>
        <p:txBody>
          <a:bodyPr wrap="square">
            <a:spAutoFit/>
          </a:bodyPr>
          <a:lstStyle/>
          <a:p>
            <a:r>
              <a:rPr lang="en-US" sz="1200">
                <a:solidFill>
                  <a:schemeClr val="bg1">
                    <a:lumMod val="95000"/>
                  </a:schemeClr>
                </a:solidFill>
              </a:rPr>
              <a:t>https://d0.awsstatic.com/Projects/P5505030/</a:t>
            </a:r>
            <a:r>
              <a:rPr lang="en-US" sz="1200" dirty="0" err="1">
                <a:solidFill>
                  <a:schemeClr val="bg1">
                    <a:lumMod val="95000"/>
                  </a:schemeClr>
                </a:solidFill>
              </a:rPr>
              <a:t>aws</a:t>
            </a:r>
            <a:r>
              <a:rPr lang="en-US" sz="1200" dirty="0">
                <a:solidFill>
                  <a:schemeClr val="bg1">
                    <a:lumMod val="95000"/>
                  </a:schemeClr>
                </a:solidFill>
              </a:rPr>
              <a:t>-</a:t>
            </a:r>
            <a:r>
              <a:rPr lang="en-US" sz="1200" dirty="0" err="1">
                <a:solidFill>
                  <a:schemeClr val="bg1">
                    <a:lumMod val="95000"/>
                  </a:schemeClr>
                </a:solidFill>
              </a:rPr>
              <a:t>project_Jenkins</a:t>
            </a:r>
            <a:r>
              <a:rPr lang="en-US" sz="1200" dirty="0">
                <a:solidFill>
                  <a:schemeClr val="bg1">
                    <a:lumMod val="95000"/>
                  </a:schemeClr>
                </a:solidFill>
              </a:rPr>
              <a:t>-build-</a:t>
            </a:r>
            <a:r>
              <a:rPr lang="en-US" sz="1200" dirty="0" err="1">
                <a:solidFill>
                  <a:schemeClr val="bg1">
                    <a:lumMod val="95000"/>
                  </a:schemeClr>
                </a:solidFill>
              </a:rPr>
              <a:t>server.pdf</a:t>
            </a:r>
            <a:endParaRPr lang="en-US" sz="1200" dirty="0">
              <a:solidFill>
                <a:schemeClr val="bg1">
                  <a:lumMod val="95000"/>
                </a:schemeClr>
              </a:solidFill>
            </a:endParaRPr>
          </a:p>
        </p:txBody>
      </p:sp>
    </p:spTree>
    <p:extLst>
      <p:ext uri="{BB962C8B-B14F-4D97-AF65-F5344CB8AC3E}">
        <p14:creationId xmlns:p14="http://schemas.microsoft.com/office/powerpoint/2010/main" val="785214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Prep (for local testing)</a:t>
            </a:r>
            <a:endParaRPr lang="en-US" dirty="0"/>
          </a:p>
        </p:txBody>
      </p:sp>
      <p:sp>
        <p:nvSpPr>
          <p:cNvPr id="3" name="Text Placeholder 2"/>
          <p:cNvSpPr>
            <a:spLocks noGrp="1"/>
          </p:cNvSpPr>
          <p:nvPr>
            <p:ph type="body" sz="quarter" idx="12"/>
          </p:nvPr>
        </p:nvSpPr>
        <p:spPr/>
        <p:txBody>
          <a:bodyPr/>
          <a:lstStyle/>
          <a:p>
            <a:r>
              <a:rPr lang="en-US" dirty="0" smtClean="0"/>
              <a:t>Install Python</a:t>
            </a:r>
            <a:r>
              <a:rPr lang="en-US" dirty="0"/>
              <a:t/>
            </a:r>
            <a:br>
              <a:rPr lang="en-US" dirty="0"/>
            </a:br>
            <a:r>
              <a:rPr lang="en-US" sz="1800" dirty="0"/>
              <a:t>https://www.python.org/downloads</a:t>
            </a:r>
            <a:r>
              <a:rPr lang="en-US" sz="1800" dirty="0" smtClean="0"/>
              <a:t>/</a:t>
            </a:r>
          </a:p>
          <a:p>
            <a:r>
              <a:rPr lang="en-US" dirty="0"/>
              <a:t>Install PIP</a:t>
            </a:r>
            <a:r>
              <a:rPr lang="en-US" sz="1800" dirty="0"/>
              <a:t/>
            </a:r>
            <a:br>
              <a:rPr lang="en-US" sz="1800" dirty="0"/>
            </a:br>
            <a:r>
              <a:rPr lang="en-US" sz="1800" dirty="0"/>
              <a:t>https://</a:t>
            </a:r>
            <a:r>
              <a:rPr lang="en-US" sz="1800" dirty="0" err="1"/>
              <a:t>pip.pypa.io</a:t>
            </a:r>
            <a:endParaRPr lang="en-US" sz="1800" dirty="0"/>
          </a:p>
          <a:p>
            <a:endParaRPr lang="en-US" sz="1800" dirty="0"/>
          </a:p>
        </p:txBody>
      </p:sp>
      <p:sp>
        <p:nvSpPr>
          <p:cNvPr id="6" name="Text Placeholder 5"/>
          <p:cNvSpPr>
            <a:spLocks noGrp="1"/>
          </p:cNvSpPr>
          <p:nvPr>
            <p:ph type="body" sz="quarter" idx="13"/>
          </p:nvPr>
        </p:nvSpPr>
        <p:spPr/>
        <p:txBody>
          <a:bodyPr/>
          <a:lstStyle/>
          <a:p>
            <a:pPr marL="0" indent="0">
              <a:buNone/>
            </a:pPr>
            <a:r>
              <a:rPr lang="en-US" dirty="0" smtClean="0"/>
              <a:t>pip install &lt;module&gt;</a:t>
            </a:r>
          </a:p>
          <a:p>
            <a:r>
              <a:rPr lang="en-US" dirty="0" err="1" smtClean="0"/>
              <a:t>virtualenv</a:t>
            </a:r>
            <a:endParaRPr lang="en-US" dirty="0"/>
          </a:p>
          <a:p>
            <a:r>
              <a:rPr lang="en-US" dirty="0" smtClean="0"/>
              <a:t>pip </a:t>
            </a:r>
            <a:r>
              <a:rPr lang="en-US" dirty="0"/>
              <a:t>install flask==0.10.1</a:t>
            </a:r>
          </a:p>
        </p:txBody>
      </p:sp>
    </p:spTree>
    <p:extLst>
      <p:ext uri="{BB962C8B-B14F-4D97-AF65-F5344CB8AC3E}">
        <p14:creationId xmlns:p14="http://schemas.microsoft.com/office/powerpoint/2010/main" val="20348375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you get Java8 errors</a:t>
            </a:r>
            <a:endParaRPr lang="en-US" dirty="0"/>
          </a:p>
        </p:txBody>
      </p:sp>
      <p:sp>
        <p:nvSpPr>
          <p:cNvPr id="4" name="TextBox 3"/>
          <p:cNvSpPr txBox="1"/>
          <p:nvPr/>
        </p:nvSpPr>
        <p:spPr>
          <a:xfrm>
            <a:off x="255639" y="855406"/>
            <a:ext cx="8701548" cy="2554545"/>
          </a:xfrm>
          <a:prstGeom prst="rect">
            <a:avLst/>
          </a:prstGeom>
          <a:noFill/>
        </p:spPr>
        <p:txBody>
          <a:bodyPr wrap="square" rtlCol="0">
            <a:spAutoFit/>
          </a:bodyPr>
          <a:lstStyle/>
          <a:p>
            <a:r>
              <a:rPr lang="en-US" sz="1600" dirty="0">
                <a:latin typeface="Courier" charset="0"/>
                <a:ea typeface="Courier" charset="0"/>
                <a:cs typeface="Courier" charset="0"/>
              </a:rPr>
              <a:t>$ </a:t>
            </a:r>
            <a:r>
              <a:rPr lang="en-US" sz="1600" dirty="0" err="1">
                <a:latin typeface="Courier" charset="0"/>
                <a:ea typeface="Courier" charset="0"/>
                <a:cs typeface="Courier" charset="0"/>
              </a:rPr>
              <a:t>sudo</a:t>
            </a:r>
            <a:r>
              <a:rPr lang="en-US" sz="1600" dirty="0">
                <a:latin typeface="Courier" charset="0"/>
                <a:ea typeface="Courier" charset="0"/>
                <a:cs typeface="Courier" charset="0"/>
              </a:rPr>
              <a:t> service </a:t>
            </a:r>
            <a:r>
              <a:rPr lang="en-US" sz="1600" dirty="0" err="1">
                <a:latin typeface="Courier" charset="0"/>
                <a:ea typeface="Courier" charset="0"/>
                <a:cs typeface="Courier" charset="0"/>
              </a:rPr>
              <a:t>jenkins</a:t>
            </a:r>
            <a:r>
              <a:rPr lang="en-US" sz="1600" dirty="0">
                <a:latin typeface="Courier" charset="0"/>
                <a:ea typeface="Courier" charset="0"/>
                <a:cs typeface="Courier" charset="0"/>
              </a:rPr>
              <a:t> start</a:t>
            </a:r>
          </a:p>
          <a:p>
            <a:r>
              <a:rPr lang="en-US" sz="1200" dirty="0">
                <a:latin typeface="Courier" charset="0"/>
                <a:ea typeface="Courier" charset="0"/>
                <a:cs typeface="Courier" charset="0"/>
              </a:rPr>
              <a:t>Starting Jenkins Jenkins requires Java8 or later, but you are running 1.7.0_151-mockbuild_2017_08_09_21_42-b00 from /</a:t>
            </a:r>
            <a:r>
              <a:rPr lang="en-US" sz="1200" dirty="0" err="1">
                <a:latin typeface="Courier" charset="0"/>
                <a:ea typeface="Courier" charset="0"/>
                <a:cs typeface="Courier" charset="0"/>
              </a:rPr>
              <a:t>usr</a:t>
            </a:r>
            <a:r>
              <a:rPr lang="en-US" sz="1200" dirty="0">
                <a:latin typeface="Courier" charset="0"/>
                <a:ea typeface="Courier" charset="0"/>
                <a:cs typeface="Courier" charset="0"/>
              </a:rPr>
              <a:t>/lib/</a:t>
            </a:r>
            <a:r>
              <a:rPr lang="en-US" sz="1200" dirty="0" err="1">
                <a:latin typeface="Courier" charset="0"/>
                <a:ea typeface="Courier" charset="0"/>
                <a:cs typeface="Courier" charset="0"/>
              </a:rPr>
              <a:t>jvm</a:t>
            </a:r>
            <a:r>
              <a:rPr lang="en-US" sz="1200" dirty="0">
                <a:latin typeface="Courier" charset="0"/>
                <a:ea typeface="Courier" charset="0"/>
                <a:cs typeface="Courier" charset="0"/>
              </a:rPr>
              <a:t>/java-1.7.0-openjdk-1.7.0.151.x86_64/</a:t>
            </a:r>
            <a:r>
              <a:rPr lang="en-US" sz="1200" dirty="0" err="1">
                <a:latin typeface="Courier" charset="0"/>
                <a:ea typeface="Courier" charset="0"/>
                <a:cs typeface="Courier" charset="0"/>
              </a:rPr>
              <a:t>jre</a:t>
            </a:r>
            <a:endParaRPr lang="en-US" sz="1200" dirty="0">
              <a:latin typeface="Courier" charset="0"/>
              <a:ea typeface="Courier" charset="0"/>
              <a:cs typeface="Courier" charset="0"/>
            </a:endParaRPr>
          </a:p>
          <a:p>
            <a:r>
              <a:rPr lang="en-US" sz="1200" dirty="0" err="1">
                <a:latin typeface="Courier" charset="0"/>
                <a:ea typeface="Courier" charset="0"/>
                <a:cs typeface="Courier" charset="0"/>
              </a:rPr>
              <a:t>java.lang.UnsupportedClassVersionError</a:t>
            </a:r>
            <a:r>
              <a:rPr lang="en-US" sz="1200" dirty="0">
                <a:latin typeface="Courier" charset="0"/>
                <a:ea typeface="Courier" charset="0"/>
                <a:cs typeface="Courier" charset="0"/>
              </a:rPr>
              <a:t>: 51.0</a:t>
            </a:r>
          </a:p>
          <a:p>
            <a:r>
              <a:rPr lang="en-US" sz="1200" dirty="0">
                <a:latin typeface="Courier" charset="0"/>
                <a:ea typeface="Courier" charset="0"/>
                <a:cs typeface="Courier" charset="0"/>
              </a:rPr>
              <a:t>at </a:t>
            </a:r>
            <a:r>
              <a:rPr lang="en-US" sz="1200" dirty="0" err="1">
                <a:latin typeface="Courier" charset="0"/>
                <a:ea typeface="Courier" charset="0"/>
                <a:cs typeface="Courier" charset="0"/>
              </a:rPr>
              <a:t>Main.main</a:t>
            </a:r>
            <a:r>
              <a:rPr lang="en-US" sz="1200" dirty="0">
                <a:latin typeface="Courier" charset="0"/>
                <a:ea typeface="Courier" charset="0"/>
                <a:cs typeface="Courier" charset="0"/>
              </a:rPr>
              <a:t>(Main.java:124) </a:t>
            </a:r>
            <a:r>
              <a:rPr lang="en-US" sz="1600" dirty="0" smtClean="0">
                <a:latin typeface="Courier" charset="0"/>
                <a:ea typeface="Courier" charset="0"/>
                <a:cs typeface="Courier" charset="0"/>
              </a:rPr>
              <a:t/>
            </a:r>
            <a:br>
              <a:rPr lang="en-US" sz="1600" dirty="0" smtClean="0">
                <a:latin typeface="Courier" charset="0"/>
                <a:ea typeface="Courier" charset="0"/>
                <a:cs typeface="Courier" charset="0"/>
              </a:rPr>
            </a:br>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sudo</a:t>
            </a:r>
            <a:r>
              <a:rPr lang="en-US" sz="1600" dirty="0" smtClean="0">
                <a:latin typeface="Courier" charset="0"/>
                <a:ea typeface="Courier" charset="0"/>
                <a:cs typeface="Courier" charset="0"/>
              </a:rPr>
              <a:t> </a:t>
            </a:r>
            <a:r>
              <a:rPr lang="en-US" sz="1600" dirty="0">
                <a:latin typeface="Courier" charset="0"/>
                <a:ea typeface="Courier" charset="0"/>
                <a:cs typeface="Courier" charset="0"/>
              </a:rPr>
              <a:t>yum </a:t>
            </a:r>
            <a:r>
              <a:rPr lang="mr-IN" sz="1600" dirty="0" smtClean="0">
                <a:latin typeface="Courier" charset="0"/>
                <a:ea typeface="Courier" charset="0"/>
                <a:cs typeface="Courier" charset="0"/>
              </a:rPr>
              <a:t>–</a:t>
            </a:r>
            <a:r>
              <a:rPr lang="en-US" sz="1600" dirty="0" smtClean="0">
                <a:latin typeface="Courier" charset="0"/>
                <a:ea typeface="Courier" charset="0"/>
                <a:cs typeface="Courier" charset="0"/>
              </a:rPr>
              <a:t>y install java-1.8.0 </a:t>
            </a:r>
          </a:p>
          <a:p>
            <a:pPr fontAlgn="base"/>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sudo</a:t>
            </a:r>
            <a:r>
              <a:rPr lang="en-US" sz="1600" dirty="0" smtClean="0">
                <a:latin typeface="Courier" charset="0"/>
                <a:ea typeface="Courier" charset="0"/>
                <a:cs typeface="Courier" charset="0"/>
              </a:rPr>
              <a:t> </a:t>
            </a:r>
            <a:r>
              <a:rPr lang="en-US" sz="1600" dirty="0">
                <a:latin typeface="Courier" charset="0"/>
                <a:ea typeface="Courier" charset="0"/>
                <a:cs typeface="Courier" charset="0"/>
              </a:rPr>
              <a:t>yum </a:t>
            </a:r>
            <a:r>
              <a:rPr lang="mr-IN" sz="1600" dirty="0" smtClean="0">
                <a:latin typeface="Courier" charset="0"/>
                <a:ea typeface="Courier" charset="0"/>
                <a:cs typeface="Courier" charset="0"/>
              </a:rPr>
              <a:t>–</a:t>
            </a:r>
            <a:r>
              <a:rPr lang="en-US" sz="1600" dirty="0" smtClean="0">
                <a:latin typeface="Courier" charset="0"/>
                <a:ea typeface="Courier" charset="0"/>
                <a:cs typeface="Courier" charset="0"/>
              </a:rPr>
              <a:t>y remove java-1.7.0-openjdk </a:t>
            </a:r>
            <a:endParaRPr lang="en-US" sz="1600" dirty="0">
              <a:latin typeface="Courier" charset="0"/>
              <a:ea typeface="Courier" charset="0"/>
              <a:cs typeface="Courier" charset="0"/>
            </a:endParaRPr>
          </a:p>
          <a:p>
            <a:r>
              <a:rPr lang="en-US" sz="1600" dirty="0" smtClean="0">
                <a:latin typeface="Courier" charset="0"/>
                <a:ea typeface="Courier" charset="0"/>
                <a:cs typeface="Courier" charset="0"/>
              </a:rPr>
              <a:t>$ </a:t>
            </a:r>
            <a:r>
              <a:rPr lang="is-IS" sz="1600" dirty="0" smtClean="0">
                <a:latin typeface="Courier" charset="0"/>
                <a:ea typeface="Courier" charset="0"/>
                <a:cs typeface="Courier" charset="0"/>
              </a:rPr>
              <a:t>sudo </a:t>
            </a:r>
            <a:r>
              <a:rPr lang="is-IS" sz="1600" dirty="0">
                <a:latin typeface="Courier" charset="0"/>
                <a:ea typeface="Courier" charset="0"/>
                <a:cs typeface="Courier" charset="0"/>
              </a:rPr>
              <a:t>service jenkins start</a:t>
            </a:r>
          </a:p>
          <a:p>
            <a:r>
              <a:rPr lang="is-IS" sz="1600" dirty="0">
                <a:latin typeface="Courier" charset="0"/>
                <a:ea typeface="Courier" charset="0"/>
                <a:cs typeface="Courier" charset="0"/>
              </a:rPr>
              <a:t>Starting Jenkins                                          </a:t>
            </a:r>
            <a:r>
              <a:rPr lang="is-IS" sz="1600" dirty="0">
                <a:solidFill>
                  <a:srgbClr val="00B050"/>
                </a:solidFill>
                <a:latin typeface="Courier" charset="0"/>
                <a:ea typeface="Courier" charset="0"/>
                <a:cs typeface="Courier" charset="0"/>
              </a:rPr>
              <a:t> [  OK  ]</a:t>
            </a:r>
          </a:p>
          <a:p>
            <a:r>
              <a:rPr lang="en-US" sz="1600" dirty="0" smtClean="0">
                <a:latin typeface="Courier" charset="0"/>
                <a:ea typeface="Courier" charset="0"/>
                <a:cs typeface="Courier" charset="0"/>
              </a:rPr>
              <a:t>$</a:t>
            </a:r>
            <a:r>
              <a:rPr lang="en-US" sz="1600" dirty="0">
                <a:latin typeface="Courier" charset="0"/>
                <a:ea typeface="Courier" charset="0"/>
                <a:cs typeface="Courier" charset="0"/>
              </a:rPr>
              <a:t/>
            </a:r>
            <a:br>
              <a:rPr lang="en-US" sz="1600" dirty="0">
                <a:latin typeface="Courier" charset="0"/>
                <a:ea typeface="Courier" charset="0"/>
                <a:cs typeface="Courier" charset="0"/>
              </a:rPr>
            </a:br>
            <a:endParaRPr lang="en-US" sz="1600" dirty="0">
              <a:latin typeface="Courier" charset="0"/>
              <a:ea typeface="Courier" charset="0"/>
              <a:cs typeface="Courier" charset="0"/>
            </a:endParaRPr>
          </a:p>
        </p:txBody>
      </p:sp>
    </p:spTree>
    <p:extLst>
      <p:ext uri="{BB962C8B-B14F-4D97-AF65-F5344CB8AC3E}">
        <p14:creationId xmlns:p14="http://schemas.microsoft.com/office/powerpoint/2010/main" val="319338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Jenkins: Login</a:t>
            </a:r>
            <a:endParaRPr lang="en-US" dirty="0"/>
          </a:p>
        </p:txBody>
      </p:sp>
      <p:sp>
        <p:nvSpPr>
          <p:cNvPr id="3" name="Rectangle 2"/>
          <p:cNvSpPr/>
          <p:nvPr/>
        </p:nvSpPr>
        <p:spPr>
          <a:xfrm>
            <a:off x="169335" y="1229421"/>
            <a:ext cx="8650200" cy="646331"/>
          </a:xfrm>
          <a:prstGeom prst="rect">
            <a:avLst/>
          </a:prstGeom>
          <a:solidFill>
            <a:schemeClr val="tx1"/>
          </a:solidFill>
        </p:spPr>
        <p:txBody>
          <a:bodyPr wrap="square">
            <a:spAutoFit/>
          </a:bodyPr>
          <a:lstStyle/>
          <a:p>
            <a:r>
              <a:rPr lang="en-US" dirty="0" smtClean="0">
                <a:solidFill>
                  <a:srgbClr val="F4F4F4"/>
                </a:solidFill>
                <a:latin typeface="Monaco" charset="0"/>
              </a:rPr>
              <a:t>$ </a:t>
            </a:r>
            <a:r>
              <a:rPr lang="en-US" dirty="0" err="1" smtClean="0">
                <a:solidFill>
                  <a:srgbClr val="F4F4F4"/>
                </a:solidFill>
                <a:latin typeface="Monaco" charset="0"/>
              </a:rPr>
              <a:t>sudo</a:t>
            </a:r>
            <a:r>
              <a:rPr lang="en-US" dirty="0" smtClean="0">
                <a:solidFill>
                  <a:srgbClr val="F4F4F4"/>
                </a:solidFill>
                <a:latin typeface="Monaco" charset="0"/>
              </a:rPr>
              <a:t> </a:t>
            </a:r>
            <a:r>
              <a:rPr lang="en-US" dirty="0">
                <a:solidFill>
                  <a:srgbClr val="F4F4F4"/>
                </a:solidFill>
                <a:latin typeface="Monaco" charset="0"/>
              </a:rPr>
              <a:t>cat /</a:t>
            </a:r>
            <a:r>
              <a:rPr lang="en-US" dirty="0" err="1">
                <a:solidFill>
                  <a:srgbClr val="F4F4F4"/>
                </a:solidFill>
                <a:latin typeface="Monaco" charset="0"/>
              </a:rPr>
              <a:t>var</a:t>
            </a:r>
            <a:r>
              <a:rPr lang="en-US" dirty="0">
                <a:solidFill>
                  <a:srgbClr val="F4F4F4"/>
                </a:solidFill>
                <a:latin typeface="Monaco" charset="0"/>
              </a:rPr>
              <a:t>/lib/</a:t>
            </a:r>
            <a:r>
              <a:rPr lang="en-US" dirty="0" err="1">
                <a:solidFill>
                  <a:srgbClr val="F4F4F4"/>
                </a:solidFill>
                <a:latin typeface="Monaco" charset="0"/>
              </a:rPr>
              <a:t>jenkins</a:t>
            </a:r>
            <a:r>
              <a:rPr lang="en-US" dirty="0">
                <a:solidFill>
                  <a:srgbClr val="F4F4F4"/>
                </a:solidFill>
                <a:latin typeface="Monaco" charset="0"/>
              </a:rPr>
              <a:t>/secrets/</a:t>
            </a:r>
            <a:r>
              <a:rPr lang="en-US" dirty="0" err="1">
                <a:solidFill>
                  <a:srgbClr val="F4F4F4"/>
                </a:solidFill>
                <a:latin typeface="Monaco" charset="0"/>
              </a:rPr>
              <a:t>initialAdminPassword</a:t>
            </a:r>
            <a:endParaRPr lang="en-US" dirty="0">
              <a:solidFill>
                <a:srgbClr val="F4F4F4"/>
              </a:solidFill>
              <a:latin typeface="Monaco" charset="0"/>
            </a:endParaRPr>
          </a:p>
          <a:p>
            <a:r>
              <a:rPr lang="en-US" dirty="0" err="1" smtClean="0">
                <a:solidFill>
                  <a:srgbClr val="F4F4F4"/>
                </a:solidFill>
                <a:latin typeface="Monaco" charset="0"/>
              </a:rPr>
              <a:t>somestring</a:t>
            </a:r>
            <a:endParaRPr lang="en-US" dirty="0">
              <a:solidFill>
                <a:srgbClr val="F4F4F4"/>
              </a:solidFill>
              <a:effectLst/>
              <a:latin typeface="Monaco" charset="0"/>
            </a:endParaRPr>
          </a:p>
        </p:txBody>
      </p:sp>
      <p:sp>
        <p:nvSpPr>
          <p:cNvPr id="4" name="TextBox 3"/>
          <p:cNvSpPr txBox="1"/>
          <p:nvPr/>
        </p:nvSpPr>
        <p:spPr>
          <a:xfrm>
            <a:off x="304800" y="786581"/>
            <a:ext cx="2634054" cy="369332"/>
          </a:xfrm>
          <a:prstGeom prst="rect">
            <a:avLst/>
          </a:prstGeom>
          <a:noFill/>
        </p:spPr>
        <p:txBody>
          <a:bodyPr wrap="none" rtlCol="0">
            <a:spAutoFit/>
          </a:bodyPr>
          <a:lstStyle/>
          <a:p>
            <a:r>
              <a:rPr lang="en-US" dirty="0" smtClean="0"/>
              <a:t>From EC2 Linux prompt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00006" y="2275366"/>
            <a:ext cx="3784069" cy="21430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2814083" y="1949260"/>
            <a:ext cx="2121093" cy="369332"/>
          </a:xfrm>
          <a:prstGeom prst="rect">
            <a:avLst/>
          </a:prstGeom>
          <a:noFill/>
        </p:spPr>
        <p:txBody>
          <a:bodyPr wrap="none" rtlCol="0">
            <a:spAutoFit/>
          </a:bodyPr>
          <a:lstStyle/>
          <a:p>
            <a:r>
              <a:rPr lang="en-US" dirty="0" smtClean="0"/>
              <a:t>http://</a:t>
            </a:r>
            <a:r>
              <a:rPr lang="en-US" i="1" dirty="0" smtClean="0"/>
              <a:t>publicip</a:t>
            </a:r>
            <a:r>
              <a:rPr lang="en-US" dirty="0" smtClean="0"/>
              <a:t>:8080</a:t>
            </a:r>
            <a:endParaRPr lang="en-US" dirty="0"/>
          </a:p>
        </p:txBody>
      </p:sp>
    </p:spTree>
    <p:extLst>
      <p:ext uri="{BB962C8B-B14F-4D97-AF65-F5344CB8AC3E}">
        <p14:creationId xmlns:p14="http://schemas.microsoft.com/office/powerpoint/2010/main" val="1687111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Jenkins: Plugins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9335" y="1727934"/>
            <a:ext cx="4392833" cy="2523833"/>
          </a:xfrm>
          <a:prstGeom prst="rect">
            <a:avLst/>
          </a:prstGeom>
        </p:spPr>
      </p:pic>
      <p:sp>
        <p:nvSpPr>
          <p:cNvPr id="4" name="Left Arrow 3"/>
          <p:cNvSpPr/>
          <p:nvPr/>
        </p:nvSpPr>
        <p:spPr>
          <a:xfrm>
            <a:off x="2920181" y="3303641"/>
            <a:ext cx="1219200" cy="27530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4886634" y="1394089"/>
            <a:ext cx="3824748" cy="1477328"/>
          </a:xfrm>
          <a:prstGeom prst="rect">
            <a:avLst/>
          </a:prstGeom>
          <a:noFill/>
        </p:spPr>
        <p:txBody>
          <a:bodyPr wrap="square" rtlCol="0">
            <a:spAutoFit/>
          </a:bodyPr>
          <a:lstStyle/>
          <a:p>
            <a:r>
              <a:rPr lang="en-US" dirty="0" smtClean="0"/>
              <a:t>Install these plugins</a:t>
            </a:r>
          </a:p>
          <a:p>
            <a:pPr marL="285750" indent="-285750">
              <a:buFont typeface="Arial" charset="0"/>
              <a:buChar char="•"/>
            </a:pPr>
            <a:r>
              <a:rPr lang="en-US" dirty="0"/>
              <a:t>AWS Elastic Beanstalk Deployment Plugin </a:t>
            </a:r>
            <a:r>
              <a:rPr lang="en-US" dirty="0" smtClean="0"/>
              <a:t>(not Publisher)</a:t>
            </a:r>
          </a:p>
          <a:p>
            <a:pPr marL="285750" indent="-285750">
              <a:buFont typeface="Arial" charset="0"/>
              <a:buChar char="•"/>
            </a:pPr>
            <a:r>
              <a:rPr lang="en-US" dirty="0" smtClean="0"/>
              <a:t>GitHub Authentication</a:t>
            </a:r>
            <a:endParaRPr lang="en-US" dirty="0"/>
          </a:p>
        </p:txBody>
      </p:sp>
    </p:spTree>
    <p:extLst>
      <p:ext uri="{BB962C8B-B14F-4D97-AF65-F5344CB8AC3E}">
        <p14:creationId xmlns:p14="http://schemas.microsoft.com/office/powerpoint/2010/main" val="1096989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 Diagonal Corner Rectangle 29"/>
          <p:cNvSpPr/>
          <p:nvPr/>
        </p:nvSpPr>
        <p:spPr>
          <a:xfrm>
            <a:off x="3755691" y="1204674"/>
            <a:ext cx="5024284" cy="2656574"/>
          </a:xfrm>
          <a:prstGeom prst="round2DiagRect">
            <a:avLst/>
          </a:prstGeom>
          <a:solidFill>
            <a:schemeClr val="bg1">
              <a:lumMod val="85000"/>
              <a:alpha val="39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chemeClr val="tx1"/>
                </a:solidFill>
              </a:rPr>
              <a:t>Our Continuous Delivery Pipeline</a:t>
            </a:r>
            <a:endParaRPr lang="en-US" dirty="0">
              <a:solidFill>
                <a:schemeClr val="tx1"/>
              </a:solidFill>
            </a:endParaRPr>
          </a:p>
        </p:txBody>
      </p:sp>
      <p:sp>
        <p:nvSpPr>
          <p:cNvPr id="14" name="Cloud 13"/>
          <p:cNvSpPr/>
          <p:nvPr/>
        </p:nvSpPr>
        <p:spPr>
          <a:xfrm>
            <a:off x="3891915" y="1418943"/>
            <a:ext cx="2104103" cy="2271252"/>
          </a:xfrm>
          <a:prstGeom prst="cloud">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44995" y="2554569"/>
            <a:ext cx="544781" cy="56495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08485" y="1843537"/>
            <a:ext cx="322832" cy="58513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37460" y="3735935"/>
            <a:ext cx="371233" cy="44548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600950" y="3735934"/>
            <a:ext cx="278212" cy="389497"/>
          </a:xfrm>
          <a:prstGeom prst="rect">
            <a:avLst/>
          </a:prstGeom>
        </p:spPr>
      </p:pic>
      <p:sp>
        <p:nvSpPr>
          <p:cNvPr id="12" name="TextBox 11"/>
          <p:cNvSpPr txBox="1"/>
          <p:nvPr/>
        </p:nvSpPr>
        <p:spPr>
          <a:xfrm>
            <a:off x="4393096" y="4170116"/>
            <a:ext cx="460382" cy="261610"/>
          </a:xfrm>
          <a:prstGeom prst="rect">
            <a:avLst/>
          </a:prstGeom>
          <a:noFill/>
        </p:spPr>
        <p:txBody>
          <a:bodyPr wrap="none" rtlCol="0">
            <a:spAutoFit/>
          </a:bodyPr>
          <a:lstStyle/>
          <a:p>
            <a:r>
              <a:rPr lang="en-US" sz="1100" dirty="0" smtClean="0"/>
              <a:t>EC2</a:t>
            </a:r>
            <a:endParaRPr lang="en-US" sz="1100" dirty="0"/>
          </a:p>
        </p:txBody>
      </p:sp>
      <p:sp>
        <p:nvSpPr>
          <p:cNvPr id="19" name="TextBox 18"/>
          <p:cNvSpPr txBox="1"/>
          <p:nvPr/>
        </p:nvSpPr>
        <p:spPr>
          <a:xfrm>
            <a:off x="7337541" y="4124256"/>
            <a:ext cx="805029" cy="430887"/>
          </a:xfrm>
          <a:prstGeom prst="rect">
            <a:avLst/>
          </a:prstGeom>
          <a:noFill/>
        </p:spPr>
        <p:txBody>
          <a:bodyPr wrap="none" rtlCol="0">
            <a:spAutoFit/>
          </a:bodyPr>
          <a:lstStyle/>
          <a:p>
            <a:pPr algn="ctr"/>
            <a:r>
              <a:rPr lang="en-US" sz="1100" dirty="0" smtClean="0"/>
              <a:t>Elastic </a:t>
            </a:r>
          </a:p>
          <a:p>
            <a:pPr algn="ctr"/>
            <a:r>
              <a:rPr lang="en-US" sz="1100" dirty="0" smtClean="0"/>
              <a:t>Beanstalk</a:t>
            </a:r>
            <a:endParaRPr lang="en-US" sz="1100" dirty="0"/>
          </a:p>
        </p:txBody>
      </p:sp>
      <p:pic>
        <p:nvPicPr>
          <p:cNvPr id="27" name="Picture 26"/>
          <p:cNvPicPr>
            <a:picLocks noChangeAspect="1"/>
          </p:cNvPicPr>
          <p:nvPr/>
        </p:nvPicPr>
        <p:blipFill>
          <a:blip r:embed="rId6"/>
          <a:stretch>
            <a:fillRect/>
          </a:stretch>
        </p:blipFill>
        <p:spPr>
          <a:xfrm>
            <a:off x="-110035" y="1458219"/>
            <a:ext cx="3059484" cy="1529742"/>
          </a:xfrm>
          <a:prstGeom prst="rect">
            <a:avLst/>
          </a:prstGeom>
        </p:spPr>
      </p:pic>
      <p:pic>
        <p:nvPicPr>
          <p:cNvPr id="31" name="Picture 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45076" y="3323916"/>
            <a:ext cx="883650" cy="331100"/>
          </a:xfrm>
          <a:prstGeom prst="rect">
            <a:avLst/>
          </a:prstGeom>
        </p:spPr>
      </p:pic>
      <p:sp>
        <p:nvSpPr>
          <p:cNvPr id="33" name="TextBox 32"/>
          <p:cNvSpPr txBox="1"/>
          <p:nvPr/>
        </p:nvSpPr>
        <p:spPr>
          <a:xfrm>
            <a:off x="675445" y="834259"/>
            <a:ext cx="1531188" cy="646331"/>
          </a:xfrm>
          <a:prstGeom prst="rect">
            <a:avLst/>
          </a:prstGeom>
          <a:noFill/>
        </p:spPr>
        <p:txBody>
          <a:bodyPr wrap="none" rtlCol="0">
            <a:spAutoFit/>
          </a:bodyPr>
          <a:lstStyle/>
          <a:p>
            <a:pPr algn="ctr"/>
            <a:r>
              <a:rPr lang="en-US" dirty="0" smtClean="0"/>
              <a:t>Source Code</a:t>
            </a:r>
          </a:p>
          <a:p>
            <a:pPr algn="ctr"/>
            <a:r>
              <a:rPr lang="en-US" dirty="0" smtClean="0"/>
              <a:t>Management</a:t>
            </a:r>
            <a:endParaRPr lang="en-US" dirty="0"/>
          </a:p>
        </p:txBody>
      </p:sp>
      <p:sp>
        <p:nvSpPr>
          <p:cNvPr id="34" name="TextBox 33"/>
          <p:cNvSpPr txBox="1"/>
          <p:nvPr/>
        </p:nvSpPr>
        <p:spPr>
          <a:xfrm>
            <a:off x="5934911" y="830927"/>
            <a:ext cx="928459" cy="369332"/>
          </a:xfrm>
          <a:prstGeom prst="rect">
            <a:avLst/>
          </a:prstGeom>
          <a:noFill/>
        </p:spPr>
        <p:txBody>
          <a:bodyPr wrap="none" rtlCol="0">
            <a:spAutoFit/>
          </a:bodyPr>
          <a:lstStyle/>
          <a:p>
            <a:pPr algn="ctr"/>
            <a:r>
              <a:rPr lang="en-US" smtClean="0"/>
              <a:t>Identity</a:t>
            </a:r>
            <a:endParaRPr lang="en-US" dirty="0"/>
          </a:p>
        </p:txBody>
      </p:sp>
      <p:sp>
        <p:nvSpPr>
          <p:cNvPr id="35" name="TextBox 34"/>
          <p:cNvSpPr txBox="1"/>
          <p:nvPr/>
        </p:nvSpPr>
        <p:spPr>
          <a:xfrm>
            <a:off x="7171277" y="827281"/>
            <a:ext cx="1415772" cy="369332"/>
          </a:xfrm>
          <a:prstGeom prst="rect">
            <a:avLst/>
          </a:prstGeom>
          <a:noFill/>
        </p:spPr>
        <p:txBody>
          <a:bodyPr wrap="none" rtlCol="0">
            <a:spAutoFit/>
          </a:bodyPr>
          <a:lstStyle/>
          <a:p>
            <a:pPr algn="ctr"/>
            <a:r>
              <a:rPr lang="en-US" smtClean="0"/>
              <a:t>Deployment</a:t>
            </a:r>
            <a:endParaRPr lang="en-US" dirty="0"/>
          </a:p>
        </p:txBody>
      </p:sp>
      <p:sp>
        <p:nvSpPr>
          <p:cNvPr id="36" name="TextBox 35"/>
          <p:cNvSpPr txBox="1"/>
          <p:nvPr/>
        </p:nvSpPr>
        <p:spPr>
          <a:xfrm>
            <a:off x="4604838" y="830927"/>
            <a:ext cx="697627" cy="369332"/>
          </a:xfrm>
          <a:prstGeom prst="rect">
            <a:avLst/>
          </a:prstGeom>
          <a:noFill/>
        </p:spPr>
        <p:txBody>
          <a:bodyPr wrap="none" rtlCol="0">
            <a:spAutoFit/>
          </a:bodyPr>
          <a:lstStyle/>
          <a:p>
            <a:pPr algn="ctr"/>
            <a:r>
              <a:rPr lang="en-US" dirty="0" smtClean="0"/>
              <a:t>Build</a:t>
            </a:r>
            <a:endParaRPr lang="en-US" dirty="0"/>
          </a:p>
        </p:txBody>
      </p:sp>
      <p:pic>
        <p:nvPicPr>
          <p:cNvPr id="38" name="Picture 37"/>
          <p:cNvPicPr>
            <a:picLocks noChangeAspect="1"/>
          </p:cNvPicPr>
          <p:nvPr/>
        </p:nvPicPr>
        <p:blipFill>
          <a:blip r:embed="rId8"/>
          <a:stretch>
            <a:fillRect/>
          </a:stretch>
        </p:blipFill>
        <p:spPr>
          <a:xfrm>
            <a:off x="4695387" y="2565046"/>
            <a:ext cx="397375" cy="549881"/>
          </a:xfrm>
          <a:prstGeom prst="rect">
            <a:avLst/>
          </a:prstGeom>
        </p:spPr>
      </p:pic>
      <p:sp>
        <p:nvSpPr>
          <p:cNvPr id="39" name="TextBox 38"/>
          <p:cNvSpPr txBox="1"/>
          <p:nvPr/>
        </p:nvSpPr>
        <p:spPr>
          <a:xfrm>
            <a:off x="851104" y="3812083"/>
            <a:ext cx="902811" cy="369332"/>
          </a:xfrm>
          <a:prstGeom prst="rect">
            <a:avLst/>
          </a:prstGeom>
          <a:noFill/>
        </p:spPr>
        <p:txBody>
          <a:bodyPr wrap="none" rtlCol="0">
            <a:spAutoFit/>
          </a:bodyPr>
          <a:lstStyle/>
          <a:p>
            <a:r>
              <a:rPr lang="en-US" smtClean="0"/>
              <a:t>GitHub</a:t>
            </a:r>
            <a:endParaRPr lang="en-US"/>
          </a:p>
        </p:txBody>
      </p:sp>
    </p:spTree>
    <p:extLst>
      <p:ext uri="{BB962C8B-B14F-4D97-AF65-F5344CB8AC3E}">
        <p14:creationId xmlns:p14="http://schemas.microsoft.com/office/powerpoint/2010/main" val="1132618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key pair</a:t>
            </a:r>
            <a:endParaRPr lang="en-US" dirty="0"/>
          </a:p>
        </p:txBody>
      </p:sp>
      <p:sp>
        <p:nvSpPr>
          <p:cNvPr id="3" name="Text Placeholder 2"/>
          <p:cNvSpPr>
            <a:spLocks noGrp="1"/>
          </p:cNvSpPr>
          <p:nvPr>
            <p:ph type="body" sz="quarter" idx="12"/>
          </p:nvPr>
        </p:nvSpPr>
        <p:spPr/>
        <p:txBody>
          <a:bodyPr/>
          <a:lstStyle/>
          <a:p>
            <a:r>
              <a:rPr lang="en-US" dirty="0" smtClean="0"/>
              <a:t>Login to EC2 instance</a:t>
            </a:r>
          </a:p>
          <a:p>
            <a:r>
              <a:rPr lang="en-US" dirty="0" err="1" smtClean="0"/>
              <a:t>sudo</a:t>
            </a:r>
            <a:r>
              <a:rPr lang="en-US" dirty="0" smtClean="0"/>
              <a:t> su </a:t>
            </a:r>
            <a:r>
              <a:rPr lang="mr-IN" dirty="0" smtClean="0"/>
              <a:t>–</a:t>
            </a:r>
            <a:r>
              <a:rPr lang="en-US" dirty="0" smtClean="0"/>
              <a:t> </a:t>
            </a:r>
            <a:r>
              <a:rPr lang="en-US" dirty="0" err="1" smtClean="0"/>
              <a:t>jenkins</a:t>
            </a:r>
            <a:endParaRPr lang="en-US" dirty="0" smtClean="0"/>
          </a:p>
          <a:p>
            <a:r>
              <a:rPr lang="en-US" dirty="0" err="1"/>
              <a:t>ssh-keygen</a:t>
            </a:r>
            <a:r>
              <a:rPr lang="en-US" dirty="0"/>
              <a:t> -t </a:t>
            </a:r>
            <a:r>
              <a:rPr lang="en-US" dirty="0" err="1" smtClean="0"/>
              <a:t>rsa</a:t>
            </a:r>
            <a:endParaRPr lang="en-US" dirty="0" smtClean="0"/>
          </a:p>
          <a:p>
            <a:r>
              <a:rPr lang="en-US" dirty="0" smtClean="0"/>
              <a:t>Public and private </a:t>
            </a:r>
            <a:r>
              <a:rPr lang="en-US" dirty="0" err="1" smtClean="0"/>
              <a:t>is_rsa</a:t>
            </a:r>
            <a:r>
              <a:rPr lang="en-US" dirty="0" smtClean="0"/>
              <a:t> files are in ~</a:t>
            </a:r>
            <a:r>
              <a:rPr lang="en-US" dirty="0" err="1" smtClean="0"/>
              <a:t>jenkins</a:t>
            </a:r>
            <a:r>
              <a:rPr lang="en-US" dirty="0" smtClean="0"/>
              <a:t>/.</a:t>
            </a:r>
            <a:r>
              <a:rPr lang="en-US" dirty="0" err="1" smtClean="0"/>
              <a:t>ssh</a:t>
            </a:r>
            <a:endParaRPr lang="en-US" dirty="0" smtClean="0"/>
          </a:p>
          <a:p>
            <a:endParaRPr lang="en-US" dirty="0"/>
          </a:p>
        </p:txBody>
      </p:sp>
    </p:spTree>
    <p:extLst>
      <p:ext uri="{BB962C8B-B14F-4D97-AF65-F5344CB8AC3E}">
        <p14:creationId xmlns:p14="http://schemas.microsoft.com/office/powerpoint/2010/main" val="2107490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build job</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9335" y="826386"/>
            <a:ext cx="2948763" cy="8549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09137" y="1422400"/>
            <a:ext cx="6175396" cy="20606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86200" y="2032676"/>
            <a:ext cx="4781709" cy="2645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3810000" y="825500"/>
            <a:ext cx="4224233" cy="369332"/>
          </a:xfrm>
          <a:prstGeom prst="rect">
            <a:avLst/>
          </a:prstGeom>
          <a:noFill/>
        </p:spPr>
        <p:txBody>
          <a:bodyPr wrap="none" rtlCol="0">
            <a:spAutoFit/>
          </a:bodyPr>
          <a:lstStyle/>
          <a:p>
            <a:r>
              <a:rPr lang="en-US" dirty="0" smtClean="0"/>
              <a:t>Click </a:t>
            </a:r>
            <a:r>
              <a:rPr lang="en-US" i="1" dirty="0" smtClean="0"/>
              <a:t>New Item, </a:t>
            </a:r>
            <a:r>
              <a:rPr lang="en-US" dirty="0" smtClean="0"/>
              <a:t>select Freestyle project</a:t>
            </a:r>
            <a:endParaRPr lang="en-US" dirty="0"/>
          </a:p>
        </p:txBody>
      </p:sp>
    </p:spTree>
    <p:extLst>
      <p:ext uri="{BB962C8B-B14F-4D97-AF65-F5344CB8AC3E}">
        <p14:creationId xmlns:p14="http://schemas.microsoft.com/office/powerpoint/2010/main" val="411204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50658" y="2097259"/>
            <a:ext cx="3913239" cy="26827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lstStyle/>
          <a:p>
            <a:r>
              <a:rPr lang="en-US" dirty="0" err="1" smtClean="0"/>
              <a:t>Github</a:t>
            </a:r>
            <a:r>
              <a:rPr lang="en-US" dirty="0" smtClean="0"/>
              <a:t>: Deploy key</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9335" y="2241753"/>
            <a:ext cx="3888736" cy="24297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169335" y="1727927"/>
            <a:ext cx="864339" cy="369332"/>
          </a:xfrm>
          <a:prstGeom prst="rect">
            <a:avLst/>
          </a:prstGeom>
          <a:noFill/>
        </p:spPr>
        <p:txBody>
          <a:bodyPr wrap="none" rtlCol="0">
            <a:spAutoFit/>
          </a:bodyPr>
          <a:lstStyle/>
          <a:p>
            <a:r>
              <a:rPr lang="en-US" smtClean="0"/>
              <a:t>Github</a:t>
            </a:r>
            <a:endParaRPr lang="en-US" dirty="0"/>
          </a:p>
        </p:txBody>
      </p:sp>
      <p:sp>
        <p:nvSpPr>
          <p:cNvPr id="7" name="TextBox 6"/>
          <p:cNvSpPr txBox="1"/>
          <p:nvPr/>
        </p:nvSpPr>
        <p:spPr>
          <a:xfrm>
            <a:off x="7596966" y="1659091"/>
            <a:ext cx="966931" cy="369332"/>
          </a:xfrm>
          <a:prstGeom prst="rect">
            <a:avLst/>
          </a:prstGeom>
          <a:noFill/>
        </p:spPr>
        <p:txBody>
          <a:bodyPr wrap="none" rtlCol="0">
            <a:spAutoFit/>
          </a:bodyPr>
          <a:lstStyle/>
          <a:p>
            <a:r>
              <a:rPr lang="en-US" dirty="0" smtClean="0"/>
              <a:t>Jenkins</a:t>
            </a:r>
            <a:endParaRPr lang="en-US" dirty="0"/>
          </a:p>
        </p:txBody>
      </p:sp>
      <p:sp>
        <p:nvSpPr>
          <p:cNvPr id="10" name="Left Arrow 9"/>
          <p:cNvSpPr/>
          <p:nvPr/>
        </p:nvSpPr>
        <p:spPr>
          <a:xfrm rot="19224730">
            <a:off x="1136947" y="1730084"/>
            <a:ext cx="3007438" cy="7207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Public key</a:t>
            </a:r>
            <a:endParaRPr lang="en-US" dirty="0">
              <a:ln w="0"/>
              <a:solidFill>
                <a:schemeClr val="tx1"/>
              </a:solidFill>
              <a:effectLst>
                <a:outerShdw blurRad="38100" dist="19050" dir="2700000" algn="tl" rotWithShape="0">
                  <a:schemeClr val="dk1">
                    <a:alpha val="40000"/>
                  </a:schemeClr>
                </a:outerShdw>
              </a:effectLst>
            </a:endParaRPr>
          </a:p>
        </p:txBody>
      </p:sp>
      <p:sp>
        <p:nvSpPr>
          <p:cNvPr id="12" name="TextBox 11"/>
          <p:cNvSpPr txBox="1"/>
          <p:nvPr/>
        </p:nvSpPr>
        <p:spPr>
          <a:xfrm>
            <a:off x="7423355" y="-924232"/>
            <a:ext cx="261610" cy="369332"/>
          </a:xfrm>
          <a:prstGeom prst="rect">
            <a:avLst/>
          </a:prstGeom>
          <a:noFill/>
        </p:spPr>
        <p:txBody>
          <a:bodyPr wrap="none" rtlCol="0">
            <a:spAutoFit/>
          </a:bodyPr>
          <a:lstStyle/>
          <a:p>
            <a:r>
              <a:rPr lang="en-US" dirty="0" smtClean="0"/>
              <a:t>`</a:t>
            </a:r>
            <a:endParaRPr lang="en-US" dirty="0"/>
          </a:p>
        </p:txBody>
      </p:sp>
      <p:sp>
        <p:nvSpPr>
          <p:cNvPr id="13" name="Right Arrow 12"/>
          <p:cNvSpPr/>
          <p:nvPr/>
        </p:nvSpPr>
        <p:spPr>
          <a:xfrm rot="3064337">
            <a:off x="3655973" y="2137857"/>
            <a:ext cx="3299418" cy="6168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Private Key</a:t>
            </a:r>
            <a:endParaRPr lang="en-US"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329380" y="990055"/>
            <a:ext cx="7890387" cy="261610"/>
          </a:xfrm>
          <a:prstGeom prst="rect">
            <a:avLst/>
          </a:prstGeom>
          <a:solidFill>
            <a:schemeClr val="tx1"/>
          </a:solidFill>
        </p:spPr>
        <p:txBody>
          <a:bodyPr wrap="square">
            <a:spAutoFit/>
          </a:bodyPr>
          <a:lstStyle/>
          <a:p>
            <a:r>
              <a:rPr lang="en-US" sz="1100" dirty="0" smtClean="0">
                <a:solidFill>
                  <a:srgbClr val="F4F4F4"/>
                </a:solidFill>
                <a:latin typeface="Courier" charset="0"/>
                <a:ea typeface="Courier" charset="0"/>
                <a:cs typeface="Courier" charset="0"/>
              </a:rPr>
              <a:t>$ </a:t>
            </a:r>
            <a:r>
              <a:rPr lang="en-US" sz="1100" dirty="0" err="1" smtClean="0">
                <a:solidFill>
                  <a:srgbClr val="F4F4F4"/>
                </a:solidFill>
                <a:latin typeface="Courier" charset="0"/>
                <a:ea typeface="Courier" charset="0"/>
                <a:cs typeface="Courier" charset="0"/>
              </a:rPr>
              <a:t>ssh-keygen</a:t>
            </a:r>
            <a:r>
              <a:rPr lang="en-US" sz="1100" dirty="0" smtClean="0">
                <a:solidFill>
                  <a:srgbClr val="F4F4F4"/>
                </a:solidFill>
                <a:latin typeface="Courier" charset="0"/>
                <a:ea typeface="Courier" charset="0"/>
                <a:cs typeface="Courier" charset="0"/>
              </a:rPr>
              <a:t> </a:t>
            </a:r>
            <a:r>
              <a:rPr lang="en-US" sz="1100" dirty="0">
                <a:solidFill>
                  <a:srgbClr val="F4F4F4"/>
                </a:solidFill>
                <a:latin typeface="Courier" charset="0"/>
                <a:ea typeface="Courier" charset="0"/>
                <a:cs typeface="Courier" charset="0"/>
              </a:rPr>
              <a:t>-t </a:t>
            </a:r>
            <a:r>
              <a:rPr lang="en-US" sz="1100" dirty="0" err="1">
                <a:solidFill>
                  <a:srgbClr val="F4F4F4"/>
                </a:solidFill>
                <a:latin typeface="Courier" charset="0"/>
                <a:ea typeface="Courier" charset="0"/>
                <a:cs typeface="Courier" charset="0"/>
              </a:rPr>
              <a:t>rsa</a:t>
            </a:r>
            <a:r>
              <a:rPr lang="en-US" sz="1100" dirty="0">
                <a:solidFill>
                  <a:srgbClr val="F4F4F4"/>
                </a:solidFill>
                <a:latin typeface="Courier" charset="0"/>
                <a:ea typeface="Courier" charset="0"/>
                <a:cs typeface="Courier" charset="0"/>
              </a:rPr>
              <a:t> -</a:t>
            </a:r>
            <a:r>
              <a:rPr lang="en-US" sz="1100" dirty="0" smtClean="0">
                <a:solidFill>
                  <a:srgbClr val="F4F4F4"/>
                </a:solidFill>
                <a:latin typeface="Courier" charset="0"/>
                <a:ea typeface="Courier" charset="0"/>
                <a:cs typeface="Courier" charset="0"/>
              </a:rPr>
              <a:t>C ‘</a:t>
            </a:r>
            <a:r>
              <a:rPr lang="en-US" sz="1100" dirty="0" err="1" smtClean="0">
                <a:solidFill>
                  <a:srgbClr val="F4F4F4"/>
                </a:solidFill>
                <a:latin typeface="Courier" charset="0"/>
                <a:ea typeface="Courier" charset="0"/>
                <a:cs typeface="Courier" charset="0"/>
              </a:rPr>
              <a:t>trice@cisco.com</a:t>
            </a:r>
            <a:r>
              <a:rPr lang="en-US" sz="1100" dirty="0" smtClean="0">
                <a:solidFill>
                  <a:srgbClr val="F4F4F4"/>
                </a:solidFill>
                <a:latin typeface="Courier" charset="0"/>
                <a:ea typeface="Courier" charset="0"/>
                <a:cs typeface="Courier" charset="0"/>
              </a:rPr>
              <a:t>’</a:t>
            </a:r>
            <a:endParaRPr lang="en-US" sz="1100" dirty="0">
              <a:solidFill>
                <a:srgbClr val="F4F4F4"/>
              </a:solidFill>
              <a:effectLst/>
              <a:latin typeface="Courier" charset="0"/>
              <a:ea typeface="Courier" charset="0"/>
              <a:cs typeface="Courier" charset="0"/>
            </a:endParaRPr>
          </a:p>
        </p:txBody>
      </p:sp>
    </p:spTree>
    <p:extLst>
      <p:ext uri="{BB962C8B-B14F-4D97-AF65-F5344CB8AC3E}">
        <p14:creationId xmlns:p14="http://schemas.microsoft.com/office/powerpoint/2010/main" val="1167615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Apply Public Key to </a:t>
            </a:r>
            <a:r>
              <a:rPr lang="en-US" dirty="0" err="1" smtClean="0"/>
              <a:t>Github</a:t>
            </a:r>
            <a:endParaRPr lang="en-US" dirty="0"/>
          </a:p>
        </p:txBody>
      </p:sp>
      <p:sp>
        <p:nvSpPr>
          <p:cNvPr id="5" name="Text Placeholder 4"/>
          <p:cNvSpPr>
            <a:spLocks noGrp="1"/>
          </p:cNvSpPr>
          <p:nvPr>
            <p:ph type="body" sz="quarter" idx="13"/>
          </p:nvPr>
        </p:nvSpPr>
        <p:spPr>
          <a:xfrm>
            <a:off x="4690244" y="855662"/>
            <a:ext cx="4453756" cy="3403600"/>
          </a:xfrm>
        </p:spPr>
        <p:txBody>
          <a:bodyPr>
            <a:normAutofit/>
          </a:bodyPr>
          <a:lstStyle/>
          <a:p>
            <a:r>
              <a:rPr lang="en-US" sz="2000" dirty="0" smtClean="0"/>
              <a:t>Settings &gt;&gt;</a:t>
            </a:r>
            <a:r>
              <a:rPr lang="en-US" sz="2000" dirty="0"/>
              <a:t> </a:t>
            </a:r>
            <a:r>
              <a:rPr lang="en-US" sz="2000" dirty="0" smtClean="0"/>
              <a:t>Deploy keys</a:t>
            </a:r>
          </a:p>
          <a:p>
            <a:r>
              <a:rPr lang="en-US" sz="2000" dirty="0" smtClean="0"/>
              <a:t>Click Add Deploy Key</a:t>
            </a:r>
            <a:r>
              <a:rPr lang="en-US" sz="2000" dirty="0" smtClean="0">
                <a:latin typeface="Courier" charset="0"/>
                <a:ea typeface="Courier" charset="0"/>
                <a:cs typeface="Courier" charset="0"/>
              </a:rPr>
              <a:t/>
            </a:r>
            <a:br>
              <a:rPr lang="en-US" sz="2000" dirty="0" smtClean="0">
                <a:latin typeface="Courier" charset="0"/>
                <a:ea typeface="Courier" charset="0"/>
                <a:cs typeface="Courier" charset="0"/>
              </a:rPr>
            </a:br>
            <a:r>
              <a:rPr lang="en-US" sz="2000" dirty="0" smtClean="0">
                <a:latin typeface="Courier" charset="0"/>
                <a:ea typeface="Courier" charset="0"/>
                <a:cs typeface="Courier" charset="0"/>
              </a:rPr>
              <a:t>enter public key</a:t>
            </a:r>
            <a:br>
              <a:rPr lang="en-US" sz="2000" dirty="0" smtClean="0">
                <a:latin typeface="Courier" charset="0"/>
                <a:ea typeface="Courier" charset="0"/>
                <a:cs typeface="Courier" charset="0"/>
              </a:rPr>
            </a:br>
            <a:r>
              <a:rPr lang="en-US" sz="2000" dirty="0" smtClean="0">
                <a:latin typeface="Courier" charset="0"/>
                <a:ea typeface="Courier" charset="0"/>
                <a:cs typeface="Courier" charset="0"/>
              </a:rPr>
              <a:t>enter a title</a:t>
            </a:r>
            <a:endParaRPr lang="en-US" sz="2000" dirty="0" smtClean="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6819" y="1101211"/>
            <a:ext cx="3888736" cy="24297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51371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Apply Private Key to Jenkins Job</a:t>
            </a:r>
            <a:endParaRPr lang="en-US" dirty="0"/>
          </a:p>
        </p:txBody>
      </p:sp>
      <p:sp>
        <p:nvSpPr>
          <p:cNvPr id="5" name="Text Placeholder 4"/>
          <p:cNvSpPr>
            <a:spLocks noGrp="1"/>
          </p:cNvSpPr>
          <p:nvPr>
            <p:ph type="body" sz="quarter" idx="13"/>
          </p:nvPr>
        </p:nvSpPr>
        <p:spPr>
          <a:xfrm>
            <a:off x="4690244" y="855662"/>
            <a:ext cx="4453756" cy="3403600"/>
          </a:xfrm>
        </p:spPr>
        <p:txBody>
          <a:bodyPr>
            <a:normAutofit/>
          </a:bodyPr>
          <a:lstStyle/>
          <a:p>
            <a:r>
              <a:rPr lang="en-US" sz="2000" dirty="0" smtClean="0"/>
              <a:t>New Freestyle Job</a:t>
            </a:r>
          </a:p>
          <a:p>
            <a:r>
              <a:rPr lang="en-US" sz="2000" dirty="0" smtClean="0"/>
              <a:t>Source Code </a:t>
            </a:r>
            <a:r>
              <a:rPr lang="en-US" sz="2000" dirty="0" err="1" smtClean="0"/>
              <a:t>Mgmt</a:t>
            </a:r>
            <a:r>
              <a:rPr lang="en-US" sz="2000" dirty="0" smtClean="0"/>
              <a:t>-&gt;</a:t>
            </a:r>
            <a:r>
              <a:rPr lang="en-US" sz="2000" dirty="0" err="1" smtClean="0"/>
              <a:t>Git</a:t>
            </a:r>
            <a:r>
              <a:rPr lang="en-US" sz="2000" dirty="0" smtClean="0"/>
              <a:t/>
            </a:r>
            <a:br>
              <a:rPr lang="en-US" sz="2000" dirty="0" smtClean="0"/>
            </a:br>
            <a:r>
              <a:rPr lang="en-US" sz="2000" dirty="0" err="1" smtClean="0"/>
              <a:t>url</a:t>
            </a:r>
            <a:r>
              <a:rPr lang="en-US" sz="2000" dirty="0"/>
              <a:t>: </a:t>
            </a:r>
            <a:r>
              <a:rPr lang="en-US" sz="1800" dirty="0">
                <a:latin typeface="Courier" charset="0"/>
                <a:ea typeface="Courier" charset="0"/>
                <a:cs typeface="Courier" charset="0"/>
              </a:rPr>
              <a:t>https://</a:t>
            </a:r>
            <a:r>
              <a:rPr lang="en-US" sz="1800" dirty="0" smtClean="0">
                <a:latin typeface="Courier" charset="0"/>
                <a:ea typeface="Courier" charset="0"/>
                <a:cs typeface="Courier" charset="0"/>
              </a:rPr>
              <a:t>github.com/rtphokie/hello-world.git</a:t>
            </a:r>
          </a:p>
          <a:p>
            <a:r>
              <a:rPr lang="en-US" sz="1800" dirty="0" smtClean="0">
                <a:latin typeface="Courier" charset="0"/>
                <a:ea typeface="Courier" charset="0"/>
                <a:cs typeface="Courier" charset="0"/>
              </a:rPr>
              <a:t>Click add key</a:t>
            </a:r>
            <a:br>
              <a:rPr lang="en-US" sz="1800" dirty="0" smtClean="0">
                <a:latin typeface="Courier" charset="0"/>
                <a:ea typeface="Courier" charset="0"/>
                <a:cs typeface="Courier" charset="0"/>
              </a:rPr>
            </a:br>
            <a:r>
              <a:rPr lang="en-US" sz="1800" dirty="0" smtClean="0">
                <a:latin typeface="Courier" charset="0"/>
                <a:ea typeface="Courier" charset="0"/>
                <a:cs typeface="Courier" charset="0"/>
              </a:rPr>
              <a:t>SSH with key</a:t>
            </a:r>
            <a:br>
              <a:rPr lang="en-US" sz="1800" dirty="0" smtClean="0">
                <a:latin typeface="Courier" charset="0"/>
                <a:ea typeface="Courier" charset="0"/>
                <a:cs typeface="Courier" charset="0"/>
              </a:rPr>
            </a:br>
            <a:r>
              <a:rPr lang="en-US" sz="1800" dirty="0" smtClean="0">
                <a:latin typeface="Courier" charset="0"/>
                <a:ea typeface="Courier" charset="0"/>
                <a:cs typeface="Courier" charset="0"/>
              </a:rPr>
              <a:t>enter userid</a:t>
            </a:r>
            <a:br>
              <a:rPr lang="en-US" sz="1800" dirty="0" smtClean="0">
                <a:latin typeface="Courier" charset="0"/>
                <a:ea typeface="Courier" charset="0"/>
                <a:cs typeface="Courier" charset="0"/>
              </a:rPr>
            </a:br>
            <a:r>
              <a:rPr lang="en-US" sz="1800" dirty="0" smtClean="0">
                <a:latin typeface="Courier" charset="0"/>
                <a:ea typeface="Courier" charset="0"/>
                <a:cs typeface="Courier" charset="0"/>
              </a:rPr>
              <a:t>enter Private key</a:t>
            </a:r>
            <a:br>
              <a:rPr lang="en-US" sz="1800" dirty="0" smtClean="0">
                <a:latin typeface="Courier" charset="0"/>
                <a:ea typeface="Courier" charset="0"/>
                <a:cs typeface="Courier" charset="0"/>
              </a:rPr>
            </a:br>
            <a:r>
              <a:rPr lang="en-US" sz="1800" dirty="0" smtClean="0">
                <a:latin typeface="Courier" charset="0"/>
                <a:ea typeface="Courier" charset="0"/>
                <a:cs typeface="Courier" charset="0"/>
              </a:rPr>
              <a:t>click add</a:t>
            </a:r>
            <a:endParaRPr lang="en-US" sz="2000" dirty="0">
              <a:latin typeface="Courier" charset="0"/>
              <a:ea typeface="Courier" charset="0"/>
              <a:cs typeface="Courier"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9335" y="1038506"/>
            <a:ext cx="4431238" cy="30379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454176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 Diagonal Corner Rectangle 29"/>
          <p:cNvSpPr/>
          <p:nvPr/>
        </p:nvSpPr>
        <p:spPr>
          <a:xfrm>
            <a:off x="3755691" y="1204674"/>
            <a:ext cx="5024284" cy="2656574"/>
          </a:xfrm>
          <a:prstGeom prst="round2DiagRect">
            <a:avLst/>
          </a:prstGeom>
          <a:solidFill>
            <a:schemeClr val="bg1">
              <a:lumMod val="85000"/>
              <a:alpha val="39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chemeClr val="tx1"/>
                </a:solidFill>
              </a:rPr>
              <a:t>Our Continuous Delivery Pipeline</a:t>
            </a:r>
            <a:endParaRPr lang="en-US" dirty="0">
              <a:solidFill>
                <a:schemeClr val="tx1"/>
              </a:solidFill>
            </a:endParaRPr>
          </a:p>
        </p:txBody>
      </p:sp>
      <p:sp>
        <p:nvSpPr>
          <p:cNvPr id="14" name="Cloud 13"/>
          <p:cNvSpPr/>
          <p:nvPr/>
        </p:nvSpPr>
        <p:spPr>
          <a:xfrm>
            <a:off x="3891915" y="1418943"/>
            <a:ext cx="2104103" cy="2271252"/>
          </a:xfrm>
          <a:prstGeom prst="cloud">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44995" y="2554569"/>
            <a:ext cx="544781" cy="56495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08485" y="1843537"/>
            <a:ext cx="322832" cy="585134"/>
          </a:xfrm>
          <a:prstGeom prst="rect">
            <a:avLst/>
          </a:prstGeom>
        </p:spPr>
      </p:pic>
      <p:grpSp>
        <p:nvGrpSpPr>
          <p:cNvPr id="32" name="Group 31"/>
          <p:cNvGrpSpPr/>
          <p:nvPr/>
        </p:nvGrpSpPr>
        <p:grpSpPr>
          <a:xfrm>
            <a:off x="4393096" y="3735934"/>
            <a:ext cx="3749474" cy="819209"/>
            <a:chOff x="4502540" y="807116"/>
            <a:chExt cx="3749474" cy="819209"/>
          </a:xfrm>
        </p:grpSpPr>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46904" y="807117"/>
              <a:ext cx="371233" cy="44548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710394" y="807116"/>
              <a:ext cx="278212" cy="38949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110285" y="807116"/>
              <a:ext cx="228759" cy="433438"/>
            </a:xfrm>
            <a:prstGeom prst="rect">
              <a:avLst/>
            </a:prstGeom>
          </p:spPr>
        </p:pic>
        <p:sp>
          <p:nvSpPr>
            <p:cNvPr id="12" name="TextBox 11"/>
            <p:cNvSpPr txBox="1"/>
            <p:nvPr/>
          </p:nvSpPr>
          <p:spPr>
            <a:xfrm>
              <a:off x="4502540" y="1241298"/>
              <a:ext cx="460382" cy="261610"/>
            </a:xfrm>
            <a:prstGeom prst="rect">
              <a:avLst/>
            </a:prstGeom>
            <a:noFill/>
          </p:spPr>
          <p:txBody>
            <a:bodyPr wrap="none" rtlCol="0">
              <a:spAutoFit/>
            </a:bodyPr>
            <a:lstStyle/>
            <a:p>
              <a:r>
                <a:rPr lang="en-US" sz="1100" dirty="0" smtClean="0"/>
                <a:t>EC2</a:t>
              </a:r>
              <a:endParaRPr lang="en-US" sz="1100" dirty="0"/>
            </a:p>
          </p:txBody>
        </p:sp>
        <p:sp>
          <p:nvSpPr>
            <p:cNvPr id="18" name="TextBox 17"/>
            <p:cNvSpPr txBox="1"/>
            <p:nvPr/>
          </p:nvSpPr>
          <p:spPr>
            <a:xfrm>
              <a:off x="6012633" y="1241298"/>
              <a:ext cx="434734" cy="261610"/>
            </a:xfrm>
            <a:prstGeom prst="rect">
              <a:avLst/>
            </a:prstGeom>
            <a:noFill/>
          </p:spPr>
          <p:txBody>
            <a:bodyPr wrap="none" rtlCol="0">
              <a:spAutoFit/>
            </a:bodyPr>
            <a:lstStyle/>
            <a:p>
              <a:r>
                <a:rPr lang="en-US" sz="1100" dirty="0" smtClean="0"/>
                <a:t>IAM</a:t>
              </a:r>
              <a:endParaRPr lang="en-US" sz="1100" dirty="0"/>
            </a:p>
          </p:txBody>
        </p:sp>
        <p:sp>
          <p:nvSpPr>
            <p:cNvPr id="19" name="TextBox 18"/>
            <p:cNvSpPr txBox="1"/>
            <p:nvPr/>
          </p:nvSpPr>
          <p:spPr>
            <a:xfrm>
              <a:off x="7446985" y="1195438"/>
              <a:ext cx="805029" cy="430887"/>
            </a:xfrm>
            <a:prstGeom prst="rect">
              <a:avLst/>
            </a:prstGeom>
            <a:noFill/>
          </p:spPr>
          <p:txBody>
            <a:bodyPr wrap="none" rtlCol="0">
              <a:spAutoFit/>
            </a:bodyPr>
            <a:lstStyle/>
            <a:p>
              <a:pPr algn="ctr"/>
              <a:r>
                <a:rPr lang="en-US" sz="1100" dirty="0" smtClean="0"/>
                <a:t>Elastic </a:t>
              </a:r>
            </a:p>
            <a:p>
              <a:pPr algn="ctr"/>
              <a:r>
                <a:rPr lang="en-US" sz="1100" dirty="0" smtClean="0"/>
                <a:t>Beanstalk</a:t>
              </a:r>
              <a:endParaRPr lang="en-US" sz="1100" dirty="0"/>
            </a:p>
          </p:txBody>
        </p:sp>
      </p:grpSp>
      <p:pic>
        <p:nvPicPr>
          <p:cNvPr id="24" name="Picture 2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774773" y="1969571"/>
            <a:ext cx="263904" cy="33930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368114" y="2711386"/>
            <a:ext cx="495256" cy="403541"/>
          </a:xfrm>
          <a:prstGeom prst="rect">
            <a:avLst/>
          </a:prstGeom>
        </p:spPr>
      </p:pic>
      <p:pic>
        <p:nvPicPr>
          <p:cNvPr id="27" name="Picture 26"/>
          <p:cNvPicPr>
            <a:picLocks noChangeAspect="1"/>
          </p:cNvPicPr>
          <p:nvPr/>
        </p:nvPicPr>
        <p:blipFill>
          <a:blip r:embed="rId9"/>
          <a:stretch>
            <a:fillRect/>
          </a:stretch>
        </p:blipFill>
        <p:spPr>
          <a:xfrm>
            <a:off x="-110035" y="1458219"/>
            <a:ext cx="3059484" cy="1529742"/>
          </a:xfrm>
          <a:prstGeom prst="rect">
            <a:avLst/>
          </a:prstGeom>
        </p:spPr>
      </p:pic>
      <p:sp>
        <p:nvSpPr>
          <p:cNvPr id="29" name="Left-Right Arrow 28"/>
          <p:cNvSpPr/>
          <p:nvPr/>
        </p:nvSpPr>
        <p:spPr>
          <a:xfrm rot="698014">
            <a:off x="2008672" y="2402066"/>
            <a:ext cx="2631216" cy="323927"/>
          </a:xfrm>
          <a:prstGeom prst="leftRight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Trigger build</a:t>
            </a:r>
            <a:endParaRPr lang="en-US" dirty="0">
              <a:solidFill>
                <a:schemeClr val="tx1"/>
              </a:solidFill>
            </a:endParaRPr>
          </a:p>
        </p:txBody>
      </p:sp>
      <p:pic>
        <p:nvPicPr>
          <p:cNvPr id="28" name="Picture 27"/>
          <p:cNvPicPr>
            <a:picLocks noChangeAspect="1"/>
          </p:cNvPicPr>
          <p:nvPr/>
        </p:nvPicPr>
        <p:blipFill>
          <a:blip r:embed="rId8">
            <a:biLevel thresh="75000"/>
            <a:extLst>
              <a:ext uri="{28A0092B-C50C-407E-A947-70E740481C1C}">
                <a14:useLocalDpi xmlns:a14="http://schemas.microsoft.com/office/drawing/2010/main"/>
              </a:ext>
            </a:extLst>
          </a:blip>
          <a:stretch>
            <a:fillRect/>
          </a:stretch>
        </p:blipFill>
        <p:spPr>
          <a:xfrm>
            <a:off x="2926750" y="2786190"/>
            <a:ext cx="495256" cy="403541"/>
          </a:xfrm>
          <a:prstGeom prst="rect">
            <a:avLst/>
          </a:prstGeom>
        </p:spPr>
      </p:pic>
      <p:pic>
        <p:nvPicPr>
          <p:cNvPr id="31" name="Picture 3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545076" y="3323916"/>
            <a:ext cx="883650" cy="331100"/>
          </a:xfrm>
          <a:prstGeom prst="rect">
            <a:avLst/>
          </a:prstGeom>
        </p:spPr>
      </p:pic>
      <p:sp>
        <p:nvSpPr>
          <p:cNvPr id="33" name="TextBox 32"/>
          <p:cNvSpPr txBox="1"/>
          <p:nvPr/>
        </p:nvSpPr>
        <p:spPr>
          <a:xfrm>
            <a:off x="675445" y="834259"/>
            <a:ext cx="1531188" cy="646331"/>
          </a:xfrm>
          <a:prstGeom prst="rect">
            <a:avLst/>
          </a:prstGeom>
          <a:noFill/>
        </p:spPr>
        <p:txBody>
          <a:bodyPr wrap="none" rtlCol="0">
            <a:spAutoFit/>
          </a:bodyPr>
          <a:lstStyle/>
          <a:p>
            <a:pPr algn="ctr"/>
            <a:r>
              <a:rPr lang="en-US" dirty="0" smtClean="0"/>
              <a:t>Source Code</a:t>
            </a:r>
          </a:p>
          <a:p>
            <a:pPr algn="ctr"/>
            <a:r>
              <a:rPr lang="en-US" dirty="0" smtClean="0"/>
              <a:t>Management</a:t>
            </a:r>
            <a:endParaRPr lang="en-US" dirty="0"/>
          </a:p>
        </p:txBody>
      </p:sp>
      <p:sp>
        <p:nvSpPr>
          <p:cNvPr id="34" name="TextBox 33"/>
          <p:cNvSpPr txBox="1"/>
          <p:nvPr/>
        </p:nvSpPr>
        <p:spPr>
          <a:xfrm>
            <a:off x="5934911" y="830927"/>
            <a:ext cx="928459" cy="369332"/>
          </a:xfrm>
          <a:prstGeom prst="rect">
            <a:avLst/>
          </a:prstGeom>
          <a:noFill/>
        </p:spPr>
        <p:txBody>
          <a:bodyPr wrap="none" rtlCol="0">
            <a:spAutoFit/>
          </a:bodyPr>
          <a:lstStyle/>
          <a:p>
            <a:pPr algn="ctr"/>
            <a:r>
              <a:rPr lang="en-US" smtClean="0"/>
              <a:t>Identity</a:t>
            </a:r>
            <a:endParaRPr lang="en-US" dirty="0"/>
          </a:p>
        </p:txBody>
      </p:sp>
      <p:sp>
        <p:nvSpPr>
          <p:cNvPr id="35" name="TextBox 34"/>
          <p:cNvSpPr txBox="1"/>
          <p:nvPr/>
        </p:nvSpPr>
        <p:spPr>
          <a:xfrm>
            <a:off x="7171277" y="827281"/>
            <a:ext cx="1415772" cy="369332"/>
          </a:xfrm>
          <a:prstGeom prst="rect">
            <a:avLst/>
          </a:prstGeom>
          <a:noFill/>
        </p:spPr>
        <p:txBody>
          <a:bodyPr wrap="none" rtlCol="0">
            <a:spAutoFit/>
          </a:bodyPr>
          <a:lstStyle/>
          <a:p>
            <a:pPr algn="ctr"/>
            <a:r>
              <a:rPr lang="en-US" smtClean="0"/>
              <a:t>Deployment</a:t>
            </a:r>
            <a:endParaRPr lang="en-US" dirty="0"/>
          </a:p>
        </p:txBody>
      </p:sp>
      <p:sp>
        <p:nvSpPr>
          <p:cNvPr id="36" name="TextBox 35"/>
          <p:cNvSpPr txBox="1"/>
          <p:nvPr/>
        </p:nvSpPr>
        <p:spPr>
          <a:xfrm>
            <a:off x="4604838" y="830927"/>
            <a:ext cx="697627" cy="369332"/>
          </a:xfrm>
          <a:prstGeom prst="rect">
            <a:avLst/>
          </a:prstGeom>
          <a:noFill/>
        </p:spPr>
        <p:txBody>
          <a:bodyPr wrap="none" rtlCol="0">
            <a:spAutoFit/>
          </a:bodyPr>
          <a:lstStyle/>
          <a:p>
            <a:pPr algn="ctr"/>
            <a:r>
              <a:rPr lang="en-US" dirty="0" smtClean="0"/>
              <a:t>Build</a:t>
            </a:r>
            <a:endParaRPr lang="en-US" dirty="0"/>
          </a:p>
        </p:txBody>
      </p:sp>
      <p:pic>
        <p:nvPicPr>
          <p:cNvPr id="38" name="Picture 37"/>
          <p:cNvPicPr>
            <a:picLocks noChangeAspect="1"/>
          </p:cNvPicPr>
          <p:nvPr/>
        </p:nvPicPr>
        <p:blipFill>
          <a:blip r:embed="rId11"/>
          <a:stretch>
            <a:fillRect/>
          </a:stretch>
        </p:blipFill>
        <p:spPr>
          <a:xfrm>
            <a:off x="4695387" y="2565046"/>
            <a:ext cx="397375" cy="549881"/>
          </a:xfrm>
          <a:prstGeom prst="rect">
            <a:avLst/>
          </a:prstGeom>
        </p:spPr>
      </p:pic>
      <p:sp>
        <p:nvSpPr>
          <p:cNvPr id="39" name="TextBox 38"/>
          <p:cNvSpPr txBox="1"/>
          <p:nvPr/>
        </p:nvSpPr>
        <p:spPr>
          <a:xfrm>
            <a:off x="851104" y="3812083"/>
            <a:ext cx="902811" cy="369332"/>
          </a:xfrm>
          <a:prstGeom prst="rect">
            <a:avLst/>
          </a:prstGeom>
          <a:noFill/>
        </p:spPr>
        <p:txBody>
          <a:bodyPr wrap="none" rtlCol="0">
            <a:spAutoFit/>
          </a:bodyPr>
          <a:lstStyle/>
          <a:p>
            <a:r>
              <a:rPr lang="en-US" smtClean="0"/>
              <a:t>GitHub</a:t>
            </a:r>
            <a:endParaRPr lang="en-US"/>
          </a:p>
        </p:txBody>
      </p:sp>
    </p:spTree>
    <p:extLst>
      <p:ext uri="{BB962C8B-B14F-4D97-AF65-F5344CB8AC3E}">
        <p14:creationId xmlns:p14="http://schemas.microsoft.com/office/powerpoint/2010/main" val="28949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Text Placeholder 2"/>
          <p:cNvSpPr>
            <a:spLocks noGrp="1"/>
          </p:cNvSpPr>
          <p:nvPr>
            <p:ph type="body" sz="quarter" idx="12"/>
          </p:nvPr>
        </p:nvSpPr>
        <p:spPr/>
        <p:txBody>
          <a:bodyPr/>
          <a:lstStyle/>
          <a:p>
            <a:pPr marL="0" indent="0">
              <a:buNone/>
            </a:pPr>
            <a:r>
              <a:rPr lang="en-US" dirty="0" smtClean="0"/>
              <a:t>Senior Information Security Engineer</a:t>
            </a:r>
          </a:p>
          <a:p>
            <a:pPr marL="0" indent="0">
              <a:buNone/>
            </a:pPr>
            <a:r>
              <a:rPr lang="en-US" dirty="0" smtClean="0"/>
              <a:t>Cisco Security &amp; Trust Organization</a:t>
            </a:r>
          </a:p>
          <a:p>
            <a:pPr marL="0" indent="0">
              <a:buNone/>
            </a:pPr>
            <a:r>
              <a:rPr lang="en-US" dirty="0" smtClean="0"/>
              <a:t>Research Triangle Park, North Carolina</a:t>
            </a:r>
          </a:p>
        </p:txBody>
      </p:sp>
      <p:pic>
        <p:nvPicPr>
          <p:cNvPr id="4" name="Picture 3"/>
          <p:cNvPicPr>
            <a:picLocks noChangeAspect="1"/>
          </p:cNvPicPr>
          <p:nvPr/>
        </p:nvPicPr>
        <p:blipFill>
          <a:blip r:embed="rId2"/>
          <a:stretch>
            <a:fillRect/>
          </a:stretch>
        </p:blipFill>
        <p:spPr>
          <a:xfrm>
            <a:off x="177800" y="3293911"/>
            <a:ext cx="4530484" cy="1338303"/>
          </a:xfrm>
          <a:prstGeom prst="rect">
            <a:avLst/>
          </a:prstGeom>
        </p:spPr>
      </p:pic>
      <p:pic>
        <p:nvPicPr>
          <p:cNvPr id="5" name="Picture 4"/>
          <p:cNvPicPr>
            <a:picLocks noChangeAspect="1"/>
          </p:cNvPicPr>
          <p:nvPr/>
        </p:nvPicPr>
        <p:blipFill>
          <a:blip r:embed="rId3"/>
          <a:stretch>
            <a:fillRect/>
          </a:stretch>
        </p:blipFill>
        <p:spPr>
          <a:xfrm>
            <a:off x="5688780" y="3459720"/>
            <a:ext cx="3004574" cy="1006687"/>
          </a:xfrm>
          <a:prstGeom prst="rect">
            <a:avLst/>
          </a:prstGeom>
        </p:spPr>
      </p:pic>
    </p:spTree>
    <p:extLst>
      <p:ext uri="{BB962C8B-B14F-4D97-AF65-F5344CB8AC3E}">
        <p14:creationId xmlns:p14="http://schemas.microsoft.com/office/powerpoint/2010/main" val="19047979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935" y="143949"/>
            <a:ext cx="8255000" cy="454025"/>
          </a:xfrm>
        </p:spPr>
        <p:txBody>
          <a:bodyPr/>
          <a:lstStyle/>
          <a:p>
            <a:r>
              <a:rPr lang="en-US" dirty="0" smtClean="0"/>
              <a:t>Jenkins: deploy to EB post build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3935" y="778933"/>
            <a:ext cx="4912580" cy="3017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ight Arrow 7"/>
          <p:cNvSpPr/>
          <p:nvPr/>
        </p:nvSpPr>
        <p:spPr>
          <a:xfrm rot="2071487">
            <a:off x="3645928" y="1010424"/>
            <a:ext cx="917675" cy="48056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2108341" y="1778000"/>
            <a:ext cx="965200" cy="30637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2108341" y="2930252"/>
            <a:ext cx="965200" cy="30637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2260741" y="1930400"/>
            <a:ext cx="965200" cy="30637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638800" y="1079500"/>
            <a:ext cx="2625655" cy="369332"/>
          </a:xfrm>
          <a:prstGeom prst="rect">
            <a:avLst/>
          </a:prstGeom>
          <a:noFill/>
        </p:spPr>
        <p:txBody>
          <a:bodyPr wrap="none" rtlCol="0">
            <a:spAutoFit/>
          </a:bodyPr>
          <a:lstStyle/>
          <a:p>
            <a:r>
              <a:rPr lang="en-US" dirty="0" smtClean="0"/>
              <a:t>Select AWS Credentials</a:t>
            </a:r>
            <a:endParaRPr lang="en-US" dirty="0"/>
          </a:p>
        </p:txBody>
      </p:sp>
      <p:sp>
        <p:nvSpPr>
          <p:cNvPr id="15" name="Left Arrow 14"/>
          <p:cNvSpPr/>
          <p:nvPr/>
        </p:nvSpPr>
        <p:spPr>
          <a:xfrm>
            <a:off x="7277100" y="3606800"/>
            <a:ext cx="1121835" cy="3429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Left Arrow 15"/>
          <p:cNvSpPr/>
          <p:nvPr/>
        </p:nvSpPr>
        <p:spPr>
          <a:xfrm>
            <a:off x="7277100" y="4008693"/>
            <a:ext cx="1121835" cy="3429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935" y="3789618"/>
            <a:ext cx="5700042" cy="6455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26809" y="1413387"/>
            <a:ext cx="4201832" cy="33401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33540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Artifact Management</a:t>
            </a:r>
            <a:endParaRPr lang="en-US" dirty="0">
              <a:solidFill>
                <a:schemeClr val="tx1"/>
              </a:solidFill>
            </a:endParaRPr>
          </a:p>
        </p:txBody>
      </p:sp>
      <p:pic>
        <p:nvPicPr>
          <p:cNvPr id="27" name="Picture 26"/>
          <p:cNvPicPr>
            <a:picLocks noChangeAspect="1"/>
          </p:cNvPicPr>
          <p:nvPr/>
        </p:nvPicPr>
        <p:blipFill>
          <a:blip r:embed="rId2"/>
          <a:stretch>
            <a:fillRect/>
          </a:stretch>
        </p:blipFill>
        <p:spPr>
          <a:xfrm>
            <a:off x="0" y="1863062"/>
            <a:ext cx="2328672" cy="1203494"/>
          </a:xfrm>
          <a:prstGeom prst="rect">
            <a:avLst/>
          </a:prstGeom>
        </p:spPr>
      </p:pic>
      <p:sp>
        <p:nvSpPr>
          <p:cNvPr id="30" name="Round Diagonal Corner Rectangle 29"/>
          <p:cNvSpPr/>
          <p:nvPr/>
        </p:nvSpPr>
        <p:spPr>
          <a:xfrm>
            <a:off x="2942329" y="1663590"/>
            <a:ext cx="5690394" cy="2090006"/>
          </a:xfrm>
          <a:prstGeom prst="round2DiagRect">
            <a:avLst/>
          </a:prstGeom>
          <a:solidFill>
            <a:schemeClr val="bg1">
              <a:lumMod val="85000"/>
              <a:alpha val="39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loud 13"/>
          <p:cNvSpPr/>
          <p:nvPr/>
        </p:nvSpPr>
        <p:spPr>
          <a:xfrm>
            <a:off x="3046013" y="1832162"/>
            <a:ext cx="1953732" cy="1786862"/>
          </a:xfrm>
          <a:prstGeom prst="cloud">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19207" y="2166203"/>
            <a:ext cx="414650" cy="44447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19207" y="2725593"/>
            <a:ext cx="414650" cy="444470"/>
          </a:xfrm>
          <a:prstGeom prst="rect">
            <a:avLst/>
          </a:prstGeom>
        </p:spPr>
      </p:pic>
      <p:sp>
        <p:nvSpPr>
          <p:cNvPr id="17" name="Left Arrow 16"/>
          <p:cNvSpPr/>
          <p:nvPr/>
        </p:nvSpPr>
        <p:spPr>
          <a:xfrm>
            <a:off x="4033857" y="2323217"/>
            <a:ext cx="2861125" cy="169520"/>
          </a:xfrm>
          <a:prstGeom prst="lef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Deploy</a:t>
            </a:r>
            <a:endParaRPr lang="en-US" dirty="0">
              <a:solidFill>
                <a:schemeClr val="tx1"/>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33007" y="2176136"/>
            <a:ext cx="245718" cy="460342"/>
          </a:xfrm>
          <a:prstGeom prst="rect">
            <a:avLst/>
          </a:prstGeom>
        </p:spPr>
      </p:pic>
      <p:sp>
        <p:nvSpPr>
          <p:cNvPr id="22" name="Left-Right Arrow 21"/>
          <p:cNvSpPr/>
          <p:nvPr/>
        </p:nvSpPr>
        <p:spPr>
          <a:xfrm rot="21287531">
            <a:off x="4002458" y="2776547"/>
            <a:ext cx="533013" cy="254843"/>
          </a:xfrm>
          <a:prstGeom prst="leftRight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24" name="Picture 2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717985" y="2265358"/>
            <a:ext cx="200866" cy="26694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483633" y="2752882"/>
            <a:ext cx="376955" cy="317478"/>
          </a:xfrm>
          <a:prstGeom prst="rect">
            <a:avLst/>
          </a:prstGeom>
        </p:spPr>
      </p:pic>
      <p:sp>
        <p:nvSpPr>
          <p:cNvPr id="29" name="Left-Right Arrow 28"/>
          <p:cNvSpPr/>
          <p:nvPr/>
        </p:nvSpPr>
        <p:spPr>
          <a:xfrm rot="698014">
            <a:off x="1612616" y="2605614"/>
            <a:ext cx="2002704" cy="254843"/>
          </a:xfrm>
          <a:prstGeom prst="leftRight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Trigger build</a:t>
            </a:r>
            <a:endParaRPr lang="en-US" dirty="0">
              <a:solidFill>
                <a:schemeClr val="tx1"/>
              </a:solidFill>
            </a:endParaRPr>
          </a:p>
        </p:txBody>
      </p:sp>
      <p:pic>
        <p:nvPicPr>
          <p:cNvPr id="28" name="Picture 27"/>
          <p:cNvPicPr>
            <a:picLocks noChangeAspect="1"/>
          </p:cNvPicPr>
          <p:nvPr/>
        </p:nvPicPr>
        <p:blipFill>
          <a:blip r:embed="rId6">
            <a:biLevel thresh="75000"/>
            <a:extLst>
              <a:ext uri="{28A0092B-C50C-407E-A947-70E740481C1C}">
                <a14:useLocalDpi xmlns:a14="http://schemas.microsoft.com/office/drawing/2010/main"/>
              </a:ext>
            </a:extLst>
          </a:blip>
          <a:stretch>
            <a:fillRect/>
          </a:stretch>
        </p:blipFill>
        <p:spPr>
          <a:xfrm>
            <a:off x="2311395" y="2907816"/>
            <a:ext cx="376955" cy="317478"/>
          </a:xfrm>
          <a:prstGeom prst="rect">
            <a:avLst/>
          </a:prstGeom>
        </p:spPr>
      </p:pic>
      <p:pic>
        <p:nvPicPr>
          <p:cNvPr id="31" name="Picture 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751760" y="3362750"/>
            <a:ext cx="672575" cy="260486"/>
          </a:xfrm>
          <a:prstGeom prst="rect">
            <a:avLst/>
          </a:prstGeom>
        </p:spPr>
      </p:pic>
      <p:sp>
        <p:nvSpPr>
          <p:cNvPr id="33" name="TextBox 32"/>
          <p:cNvSpPr txBox="1"/>
          <p:nvPr/>
        </p:nvSpPr>
        <p:spPr>
          <a:xfrm>
            <a:off x="597854" y="1372174"/>
            <a:ext cx="1165437" cy="508488"/>
          </a:xfrm>
          <a:prstGeom prst="rect">
            <a:avLst/>
          </a:prstGeom>
          <a:noFill/>
        </p:spPr>
        <p:txBody>
          <a:bodyPr wrap="none" rtlCol="0">
            <a:spAutoFit/>
          </a:bodyPr>
          <a:lstStyle/>
          <a:p>
            <a:pPr algn="ctr"/>
            <a:r>
              <a:rPr lang="en-US" dirty="0" smtClean="0"/>
              <a:t>Source Code</a:t>
            </a:r>
          </a:p>
          <a:p>
            <a:pPr algn="ctr"/>
            <a:r>
              <a:rPr lang="en-US" dirty="0" smtClean="0"/>
              <a:t>Management</a:t>
            </a:r>
            <a:endParaRPr lang="en-US" dirty="0"/>
          </a:p>
        </p:txBody>
      </p:sp>
      <p:sp>
        <p:nvSpPr>
          <p:cNvPr id="34" name="TextBox 33"/>
          <p:cNvSpPr txBox="1"/>
          <p:nvPr/>
        </p:nvSpPr>
        <p:spPr>
          <a:xfrm>
            <a:off x="5318770" y="1349169"/>
            <a:ext cx="706680" cy="290564"/>
          </a:xfrm>
          <a:prstGeom prst="rect">
            <a:avLst/>
          </a:prstGeom>
          <a:noFill/>
        </p:spPr>
        <p:txBody>
          <a:bodyPr wrap="none" rtlCol="0">
            <a:spAutoFit/>
          </a:bodyPr>
          <a:lstStyle/>
          <a:p>
            <a:pPr algn="ctr"/>
            <a:r>
              <a:rPr lang="en-US" smtClean="0"/>
              <a:t>Identity</a:t>
            </a:r>
            <a:endParaRPr lang="en-US" dirty="0"/>
          </a:p>
        </p:txBody>
      </p:sp>
      <p:sp>
        <p:nvSpPr>
          <p:cNvPr id="35" name="TextBox 34"/>
          <p:cNvSpPr txBox="1"/>
          <p:nvPr/>
        </p:nvSpPr>
        <p:spPr>
          <a:xfrm>
            <a:off x="6270894" y="1084129"/>
            <a:ext cx="1415772" cy="646331"/>
          </a:xfrm>
          <a:prstGeom prst="rect">
            <a:avLst/>
          </a:prstGeom>
          <a:noFill/>
        </p:spPr>
        <p:txBody>
          <a:bodyPr wrap="none" rtlCol="0">
            <a:spAutoFit/>
          </a:bodyPr>
          <a:lstStyle/>
          <a:p>
            <a:pPr algn="ctr"/>
            <a:r>
              <a:rPr lang="en-US" dirty="0" smtClean="0"/>
              <a:t>Production</a:t>
            </a:r>
          </a:p>
          <a:p>
            <a:pPr algn="ctr"/>
            <a:r>
              <a:rPr lang="en-US" dirty="0" smtClean="0"/>
              <a:t>Deployment</a:t>
            </a:r>
            <a:endParaRPr lang="en-US" dirty="0"/>
          </a:p>
        </p:txBody>
      </p:sp>
      <p:sp>
        <p:nvSpPr>
          <p:cNvPr id="36" name="TextBox 35"/>
          <p:cNvSpPr txBox="1"/>
          <p:nvPr/>
        </p:nvSpPr>
        <p:spPr>
          <a:xfrm>
            <a:off x="3446954" y="1358999"/>
            <a:ext cx="530986" cy="290564"/>
          </a:xfrm>
          <a:prstGeom prst="rect">
            <a:avLst/>
          </a:prstGeom>
          <a:noFill/>
        </p:spPr>
        <p:txBody>
          <a:bodyPr wrap="none" rtlCol="0">
            <a:spAutoFit/>
          </a:bodyPr>
          <a:lstStyle/>
          <a:p>
            <a:pPr algn="ctr"/>
            <a:r>
              <a:rPr lang="en-US" dirty="0" smtClean="0"/>
              <a:t>Build</a:t>
            </a:r>
            <a:endParaRPr lang="en-US" dirty="0"/>
          </a:p>
        </p:txBody>
      </p:sp>
      <p:pic>
        <p:nvPicPr>
          <p:cNvPr id="38" name="Picture 37"/>
          <p:cNvPicPr>
            <a:picLocks noChangeAspect="1"/>
          </p:cNvPicPr>
          <p:nvPr/>
        </p:nvPicPr>
        <p:blipFill>
          <a:blip r:embed="rId8"/>
          <a:stretch>
            <a:fillRect/>
          </a:stretch>
        </p:blipFill>
        <p:spPr>
          <a:xfrm>
            <a:off x="3657562" y="2733835"/>
            <a:ext cx="302455" cy="432608"/>
          </a:xfrm>
          <a:prstGeom prst="rect">
            <a:avLst/>
          </a:prstGeom>
        </p:spPr>
      </p:pic>
      <p:sp>
        <p:nvSpPr>
          <p:cNvPr id="39" name="TextBox 38"/>
          <p:cNvSpPr txBox="1"/>
          <p:nvPr/>
        </p:nvSpPr>
        <p:spPr>
          <a:xfrm>
            <a:off x="731554" y="3714917"/>
            <a:ext cx="687159" cy="290564"/>
          </a:xfrm>
          <a:prstGeom prst="rect">
            <a:avLst/>
          </a:prstGeom>
          <a:noFill/>
        </p:spPr>
        <p:txBody>
          <a:bodyPr wrap="none" rtlCol="0">
            <a:spAutoFit/>
          </a:bodyPr>
          <a:lstStyle/>
          <a:p>
            <a:r>
              <a:rPr lang="en-US" smtClean="0"/>
              <a:t>GitHub</a:t>
            </a:r>
            <a:endParaRPr lang="en-US"/>
          </a:p>
        </p:txBody>
      </p:sp>
      <p:pic>
        <p:nvPicPr>
          <p:cNvPr id="59" name="Picture 5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777572" y="3684963"/>
            <a:ext cx="282557" cy="350472"/>
          </a:xfrm>
          <a:prstGeom prst="rect">
            <a:avLst/>
          </a:prstGeom>
        </p:spPr>
      </p:pic>
      <p:pic>
        <p:nvPicPr>
          <p:cNvPr id="60" name="Picture 59"/>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894982" y="3619024"/>
            <a:ext cx="211756" cy="306429"/>
          </a:xfrm>
          <a:prstGeom prst="rect">
            <a:avLst/>
          </a:prstGeom>
        </p:spPr>
      </p:pic>
      <p:pic>
        <p:nvPicPr>
          <p:cNvPr id="61" name="Picture 6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382010" y="3673603"/>
            <a:ext cx="174116" cy="340999"/>
          </a:xfrm>
          <a:prstGeom prst="rect">
            <a:avLst/>
          </a:prstGeom>
        </p:spPr>
      </p:pic>
      <p:sp>
        <p:nvSpPr>
          <p:cNvPr id="62" name="TextBox 61"/>
          <p:cNvSpPr txBox="1"/>
          <p:nvPr/>
        </p:nvSpPr>
        <p:spPr>
          <a:xfrm>
            <a:off x="3683445" y="4094024"/>
            <a:ext cx="350412" cy="205816"/>
          </a:xfrm>
          <a:prstGeom prst="rect">
            <a:avLst/>
          </a:prstGeom>
          <a:noFill/>
        </p:spPr>
        <p:txBody>
          <a:bodyPr wrap="none" rtlCol="0">
            <a:spAutoFit/>
          </a:bodyPr>
          <a:lstStyle/>
          <a:p>
            <a:r>
              <a:rPr lang="en-US" sz="1100" dirty="0" smtClean="0"/>
              <a:t>EC2</a:t>
            </a:r>
            <a:endParaRPr lang="en-US" sz="1100" dirty="0"/>
          </a:p>
        </p:txBody>
      </p:sp>
      <p:sp>
        <p:nvSpPr>
          <p:cNvPr id="63" name="TextBox 62"/>
          <p:cNvSpPr txBox="1"/>
          <p:nvPr/>
        </p:nvSpPr>
        <p:spPr>
          <a:xfrm>
            <a:off x="5307684" y="4015187"/>
            <a:ext cx="330890" cy="205816"/>
          </a:xfrm>
          <a:prstGeom prst="rect">
            <a:avLst/>
          </a:prstGeom>
          <a:noFill/>
        </p:spPr>
        <p:txBody>
          <a:bodyPr wrap="none" rtlCol="0">
            <a:spAutoFit/>
          </a:bodyPr>
          <a:lstStyle/>
          <a:p>
            <a:r>
              <a:rPr lang="en-US" sz="1100" dirty="0" smtClean="0"/>
              <a:t>IAM</a:t>
            </a:r>
            <a:endParaRPr lang="en-US" sz="1100" dirty="0"/>
          </a:p>
        </p:txBody>
      </p:sp>
      <p:sp>
        <p:nvSpPr>
          <p:cNvPr id="64" name="TextBox 63"/>
          <p:cNvSpPr txBox="1"/>
          <p:nvPr/>
        </p:nvSpPr>
        <p:spPr>
          <a:xfrm>
            <a:off x="6694493" y="3924528"/>
            <a:ext cx="612734" cy="338992"/>
          </a:xfrm>
          <a:prstGeom prst="rect">
            <a:avLst/>
          </a:prstGeom>
          <a:noFill/>
        </p:spPr>
        <p:txBody>
          <a:bodyPr wrap="none" rtlCol="0">
            <a:spAutoFit/>
          </a:bodyPr>
          <a:lstStyle/>
          <a:p>
            <a:pPr algn="ctr"/>
            <a:r>
              <a:rPr lang="en-US" sz="1100" dirty="0" smtClean="0"/>
              <a:t>Elastic </a:t>
            </a:r>
          </a:p>
          <a:p>
            <a:pPr algn="ctr"/>
            <a:r>
              <a:rPr lang="en-US" sz="1100" dirty="0" smtClean="0"/>
              <a:t>Beanstalk</a:t>
            </a:r>
            <a:endParaRPr lang="en-US" sz="1100" dirty="0"/>
          </a:p>
        </p:txBody>
      </p:sp>
      <p:sp>
        <p:nvSpPr>
          <p:cNvPr id="72" name="Left-Right Arrow 71"/>
          <p:cNvSpPr/>
          <p:nvPr/>
        </p:nvSpPr>
        <p:spPr>
          <a:xfrm rot="21287531">
            <a:off x="4869564" y="2585825"/>
            <a:ext cx="2101988" cy="254843"/>
          </a:xfrm>
          <a:prstGeom prst="leftRight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108526" y="3075897"/>
            <a:ext cx="376955" cy="317478"/>
          </a:xfrm>
          <a:prstGeom prst="rect">
            <a:avLst/>
          </a:prstGeom>
        </p:spPr>
      </p:pic>
      <p:pic>
        <p:nvPicPr>
          <p:cNvPr id="74" name="Picture 7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87140" y="2611410"/>
            <a:ext cx="414650" cy="444470"/>
          </a:xfrm>
          <a:prstGeom prst="rect">
            <a:avLst/>
          </a:prstGeom>
        </p:spPr>
      </p:pic>
      <p:pic>
        <p:nvPicPr>
          <p:cNvPr id="13" name="Picture 12"/>
          <p:cNvPicPr>
            <a:picLocks noChangeAspect="1"/>
          </p:cNvPicPr>
          <p:nvPr/>
        </p:nvPicPr>
        <p:blipFill>
          <a:blip r:embed="rId12"/>
          <a:stretch>
            <a:fillRect/>
          </a:stretch>
        </p:blipFill>
        <p:spPr>
          <a:xfrm>
            <a:off x="4547549" y="2666697"/>
            <a:ext cx="299269" cy="333895"/>
          </a:xfrm>
          <a:prstGeom prst="rect">
            <a:avLst/>
          </a:prstGeom>
        </p:spPr>
      </p:pic>
      <p:sp>
        <p:nvSpPr>
          <p:cNvPr id="75" name="TextBox 74"/>
          <p:cNvSpPr txBox="1"/>
          <p:nvPr/>
        </p:nvSpPr>
        <p:spPr>
          <a:xfrm>
            <a:off x="4176251" y="1355489"/>
            <a:ext cx="1018228" cy="369332"/>
          </a:xfrm>
          <a:prstGeom prst="rect">
            <a:avLst/>
          </a:prstGeom>
          <a:noFill/>
        </p:spPr>
        <p:txBody>
          <a:bodyPr wrap="none" rtlCol="0">
            <a:spAutoFit/>
          </a:bodyPr>
          <a:lstStyle/>
          <a:p>
            <a:pPr algn="ctr"/>
            <a:r>
              <a:rPr lang="en-US" dirty="0" smtClean="0"/>
              <a:t>Artifacts</a:t>
            </a:r>
            <a:endParaRPr lang="en-US" dirty="0"/>
          </a:p>
        </p:txBody>
      </p:sp>
    </p:spTree>
    <p:extLst>
      <p:ext uri="{BB962C8B-B14F-4D97-AF65-F5344CB8AC3E}">
        <p14:creationId xmlns:p14="http://schemas.microsoft.com/office/powerpoint/2010/main" val="437717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you go</a:t>
            </a:r>
            <a:endParaRPr lang="en-US" dirty="0"/>
          </a:p>
        </p:txBody>
      </p:sp>
      <p:sp>
        <p:nvSpPr>
          <p:cNvPr id="3" name="Text Placeholder 2"/>
          <p:cNvSpPr>
            <a:spLocks noGrp="1"/>
          </p:cNvSpPr>
          <p:nvPr>
            <p:ph type="body" sz="quarter" idx="13"/>
          </p:nvPr>
        </p:nvSpPr>
        <p:spPr/>
        <p:txBody>
          <a:bodyPr/>
          <a:lstStyle/>
          <a:p>
            <a:pPr marL="0" indent="0">
              <a:buNone/>
            </a:pPr>
            <a:r>
              <a:rPr lang="en-US" dirty="0" smtClean="0"/>
              <a:t>AWS bills based on running and stopped instances. To avoid unexpected bills:</a:t>
            </a:r>
            <a:endParaRPr lang="en-US" dirty="0"/>
          </a:p>
          <a:p>
            <a:pPr marL="0" indent="0">
              <a:buNone/>
            </a:pPr>
            <a:endParaRPr lang="en-US" dirty="0"/>
          </a:p>
          <a:p>
            <a:pPr marL="457200" indent="-457200">
              <a:buFont typeface="+mj-lt"/>
              <a:buAutoNum type="arabicPeriod"/>
            </a:pPr>
            <a:r>
              <a:rPr lang="en-US" dirty="0" smtClean="0"/>
              <a:t>Shutdown your EC2 instances and Elastic Beanstalk apps.</a:t>
            </a:r>
          </a:p>
          <a:p>
            <a:pPr marL="457200" indent="-457200">
              <a:buFont typeface="+mj-lt"/>
              <a:buAutoNum type="arabicPeriod"/>
            </a:pPr>
            <a:r>
              <a:rPr lang="en-US" dirty="0" smtClean="0"/>
              <a:t>Terminate them ASAP</a:t>
            </a:r>
          </a:p>
        </p:txBody>
      </p:sp>
      <p:pic>
        <p:nvPicPr>
          <p:cNvPr id="5" name="Picture 4"/>
          <p:cNvPicPr>
            <a:picLocks noChangeAspect="1"/>
          </p:cNvPicPr>
          <p:nvPr/>
        </p:nvPicPr>
        <p:blipFill>
          <a:blip r:embed="rId2"/>
          <a:stretch>
            <a:fillRect/>
          </a:stretch>
        </p:blipFill>
        <p:spPr>
          <a:xfrm>
            <a:off x="564835" y="863600"/>
            <a:ext cx="3129592" cy="3422855"/>
          </a:xfrm>
          <a:prstGeom prst="rect">
            <a:avLst/>
          </a:prstGeom>
        </p:spPr>
      </p:pic>
    </p:spTree>
    <p:extLst>
      <p:ext uri="{BB962C8B-B14F-4D97-AF65-F5344CB8AC3E}">
        <p14:creationId xmlns:p14="http://schemas.microsoft.com/office/powerpoint/2010/main" val="1302573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2982" y="2930584"/>
            <a:ext cx="1026696" cy="768555"/>
          </a:xfrm>
          <a:prstGeom prst="rect">
            <a:avLst/>
          </a:prstGeom>
        </p:spPr>
      </p:pic>
      <p:grpSp>
        <p:nvGrpSpPr>
          <p:cNvPr id="4" name="Group 3"/>
          <p:cNvGrpSpPr/>
          <p:nvPr/>
        </p:nvGrpSpPr>
        <p:grpSpPr>
          <a:xfrm>
            <a:off x="822982" y="492407"/>
            <a:ext cx="7496127" cy="1443083"/>
            <a:chOff x="626132" y="1863393"/>
            <a:chExt cx="7496127" cy="1443083"/>
          </a:xfrm>
          <a:solidFill>
            <a:schemeClr val="tx2"/>
          </a:solidFill>
        </p:grpSpPr>
        <p:sp>
          <p:nvSpPr>
            <p:cNvPr id="5" name="TextBox 4"/>
            <p:cNvSpPr txBox="1"/>
            <p:nvPr/>
          </p:nvSpPr>
          <p:spPr>
            <a:xfrm>
              <a:off x="626132" y="2300016"/>
              <a:ext cx="2621198" cy="646315"/>
            </a:xfrm>
            <a:prstGeom prst="rect">
              <a:avLst/>
            </a:prstGeom>
            <a:noFill/>
          </p:spPr>
          <p:txBody>
            <a:bodyPr wrap="none" lIns="91424" tIns="45712" rIns="91424" bIns="45712" rtlCol="0">
              <a:spAutoFit/>
            </a:bodyPr>
            <a:lstStyle/>
            <a:p>
              <a:r>
                <a:rPr lang="en-US" sz="3600" b="1" dirty="0" smtClean="0">
                  <a:solidFill>
                    <a:schemeClr val="tx2"/>
                  </a:solidFill>
                  <a:latin typeface="+mj-lt"/>
                </a:rPr>
                <a:t>Thank you.</a:t>
              </a:r>
              <a:endParaRPr lang="en-US" sz="3600" b="1" dirty="0">
                <a:solidFill>
                  <a:schemeClr val="tx2"/>
                </a:solidFill>
                <a:latin typeface="+mj-lt"/>
              </a:endParaRPr>
            </a:p>
          </p:txBody>
        </p:sp>
        <p:sp>
          <p:nvSpPr>
            <p:cNvPr id="6" name="Rectangle 5"/>
            <p:cNvSpPr>
              <a:spLocks noChangeArrowheads="1"/>
            </p:cNvSpPr>
            <p:nvPr userDrawn="1"/>
          </p:nvSpPr>
          <p:spPr bwMode="black">
            <a:xfrm>
              <a:off x="6286242" y="2851177"/>
              <a:ext cx="116616" cy="441827"/>
            </a:xfrm>
            <a:prstGeom prst="rect">
              <a:avLst/>
            </a:prstGeom>
            <a:grpFill/>
            <a:ln w="9525">
              <a:noFill/>
              <a:miter lim="800000"/>
              <a:headEnd/>
              <a:tailEnd/>
            </a:ln>
          </p:spPr>
          <p:txBody>
            <a:bodyPr lIns="91424" tIns="45712" rIns="91424" bIns="45712"/>
            <a:lstStyle/>
            <a:p>
              <a:endParaRPr lang="en-US" dirty="0">
                <a:solidFill>
                  <a:schemeClr val="bg1"/>
                </a:solidFill>
                <a:latin typeface="+mj-lt"/>
              </a:endParaRPr>
            </a:p>
          </p:txBody>
        </p:sp>
        <p:sp>
          <p:nvSpPr>
            <p:cNvPr id="7" name="Freeform 6"/>
            <p:cNvSpPr>
              <a:spLocks/>
            </p:cNvSpPr>
            <p:nvPr userDrawn="1"/>
          </p:nvSpPr>
          <p:spPr bwMode="black">
            <a:xfrm>
              <a:off x="6965595" y="2840179"/>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lIns="91424" tIns="45712" rIns="91424" bIns="45712"/>
            <a:lstStyle/>
            <a:p>
              <a:endParaRPr lang="en-US" dirty="0">
                <a:solidFill>
                  <a:schemeClr val="bg1"/>
                </a:solidFill>
                <a:latin typeface="+mj-lt"/>
              </a:endParaRPr>
            </a:p>
          </p:txBody>
        </p:sp>
        <p:sp>
          <p:nvSpPr>
            <p:cNvPr id="8" name="Freeform 7"/>
            <p:cNvSpPr>
              <a:spLocks/>
            </p:cNvSpPr>
            <p:nvPr userDrawn="1"/>
          </p:nvSpPr>
          <p:spPr bwMode="black">
            <a:xfrm>
              <a:off x="5798084" y="2840179"/>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lIns="91424" tIns="45712" rIns="91424" bIns="45712"/>
            <a:lstStyle/>
            <a:p>
              <a:endParaRPr lang="en-US" dirty="0">
                <a:solidFill>
                  <a:schemeClr val="bg1"/>
                </a:solidFill>
                <a:latin typeface="+mj-lt"/>
              </a:endParaRPr>
            </a:p>
          </p:txBody>
        </p:sp>
        <p:sp>
          <p:nvSpPr>
            <p:cNvPr id="9" name="Freeform 8"/>
            <p:cNvSpPr>
              <a:spLocks noEditPoints="1"/>
            </p:cNvSpPr>
            <p:nvPr userDrawn="1"/>
          </p:nvSpPr>
          <p:spPr bwMode="black">
            <a:xfrm>
              <a:off x="7425276" y="2840179"/>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lIns="91424" tIns="45712" rIns="91424" bIns="45712"/>
            <a:lstStyle/>
            <a:p>
              <a:endParaRPr lang="en-US" dirty="0">
                <a:solidFill>
                  <a:schemeClr val="bg1"/>
                </a:solidFill>
                <a:latin typeface="+mj-lt"/>
              </a:endParaRPr>
            </a:p>
          </p:txBody>
        </p:sp>
        <p:sp>
          <p:nvSpPr>
            <p:cNvPr id="10" name="Freeform 9"/>
            <p:cNvSpPr>
              <a:spLocks/>
            </p:cNvSpPr>
            <p:nvPr userDrawn="1"/>
          </p:nvSpPr>
          <p:spPr bwMode="black">
            <a:xfrm>
              <a:off x="6553371" y="2840179"/>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lIns="91424" tIns="45712" rIns="91424" bIns="45712"/>
            <a:lstStyle/>
            <a:p>
              <a:endParaRPr lang="en-US" dirty="0">
                <a:solidFill>
                  <a:schemeClr val="bg1"/>
                </a:solidFill>
                <a:latin typeface="+mj-lt"/>
              </a:endParaRPr>
            </a:p>
          </p:txBody>
        </p:sp>
        <p:sp>
          <p:nvSpPr>
            <p:cNvPr id="11" name="Freeform 10"/>
            <p:cNvSpPr>
              <a:spLocks/>
            </p:cNvSpPr>
            <p:nvPr userDrawn="1"/>
          </p:nvSpPr>
          <p:spPr bwMode="black">
            <a:xfrm>
              <a:off x="5566212" y="222501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lIns="91424" tIns="45712" rIns="91424" bIns="45712"/>
            <a:lstStyle/>
            <a:p>
              <a:endParaRPr lang="en-US" dirty="0">
                <a:solidFill>
                  <a:schemeClr val="bg1"/>
                </a:solidFill>
                <a:latin typeface="+mj-lt"/>
              </a:endParaRPr>
            </a:p>
          </p:txBody>
        </p:sp>
        <p:sp>
          <p:nvSpPr>
            <p:cNvPr id="12" name="Freeform 11"/>
            <p:cNvSpPr>
              <a:spLocks/>
            </p:cNvSpPr>
            <p:nvPr userDrawn="1"/>
          </p:nvSpPr>
          <p:spPr bwMode="black">
            <a:xfrm>
              <a:off x="5874021" y="2072754"/>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lIns="91424" tIns="45712" rIns="91424" bIns="45712"/>
            <a:lstStyle/>
            <a:p>
              <a:endParaRPr lang="en-US" dirty="0">
                <a:solidFill>
                  <a:schemeClr val="bg1"/>
                </a:solidFill>
                <a:latin typeface="+mj-lt"/>
              </a:endParaRPr>
            </a:p>
          </p:txBody>
        </p:sp>
        <p:sp>
          <p:nvSpPr>
            <p:cNvPr id="13" name="Freeform 12"/>
            <p:cNvSpPr>
              <a:spLocks/>
            </p:cNvSpPr>
            <p:nvPr userDrawn="1"/>
          </p:nvSpPr>
          <p:spPr bwMode="black">
            <a:xfrm>
              <a:off x="6176411" y="1863396"/>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lIns="91424" tIns="45712" rIns="91424" bIns="45712"/>
            <a:lstStyle/>
            <a:p>
              <a:endParaRPr lang="en-US" dirty="0">
                <a:solidFill>
                  <a:schemeClr val="bg1"/>
                </a:solidFill>
                <a:latin typeface="+mj-lt"/>
              </a:endParaRPr>
            </a:p>
          </p:txBody>
        </p:sp>
        <p:sp>
          <p:nvSpPr>
            <p:cNvPr id="14" name="Freeform 13"/>
            <p:cNvSpPr>
              <a:spLocks/>
            </p:cNvSpPr>
            <p:nvPr userDrawn="1"/>
          </p:nvSpPr>
          <p:spPr bwMode="black">
            <a:xfrm>
              <a:off x="6484220" y="2072752"/>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lIns="91424" tIns="45712" rIns="91424" bIns="45712"/>
            <a:lstStyle/>
            <a:p>
              <a:endParaRPr lang="en-US" dirty="0">
                <a:solidFill>
                  <a:schemeClr val="bg1"/>
                </a:solidFill>
                <a:latin typeface="+mj-lt"/>
              </a:endParaRPr>
            </a:p>
          </p:txBody>
        </p:sp>
        <p:sp>
          <p:nvSpPr>
            <p:cNvPr id="15" name="Freeform 14"/>
            <p:cNvSpPr>
              <a:spLocks/>
            </p:cNvSpPr>
            <p:nvPr userDrawn="1"/>
          </p:nvSpPr>
          <p:spPr bwMode="black">
            <a:xfrm>
              <a:off x="6785247" y="2225012"/>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lIns="91424" tIns="45712" rIns="91424" bIns="45712"/>
            <a:lstStyle/>
            <a:p>
              <a:endParaRPr lang="en-US" dirty="0">
                <a:solidFill>
                  <a:schemeClr val="bg1"/>
                </a:solidFill>
                <a:latin typeface="+mj-lt"/>
              </a:endParaRPr>
            </a:p>
          </p:txBody>
        </p:sp>
        <p:sp>
          <p:nvSpPr>
            <p:cNvPr id="16" name="Freeform 15"/>
            <p:cNvSpPr>
              <a:spLocks/>
            </p:cNvSpPr>
            <p:nvPr userDrawn="1"/>
          </p:nvSpPr>
          <p:spPr bwMode="black">
            <a:xfrm>
              <a:off x="7093060" y="207275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lIns="91424" tIns="45712" rIns="91424" bIns="45712"/>
            <a:lstStyle/>
            <a:p>
              <a:endParaRPr lang="en-US" dirty="0">
                <a:solidFill>
                  <a:schemeClr val="bg1"/>
                </a:solidFill>
                <a:latin typeface="+mj-lt"/>
              </a:endParaRPr>
            </a:p>
          </p:txBody>
        </p:sp>
        <p:sp>
          <p:nvSpPr>
            <p:cNvPr id="17" name="Freeform 16"/>
            <p:cNvSpPr>
              <a:spLocks/>
            </p:cNvSpPr>
            <p:nvPr userDrawn="1"/>
          </p:nvSpPr>
          <p:spPr bwMode="black">
            <a:xfrm>
              <a:off x="7400872" y="186339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lIns="91424" tIns="45712" rIns="91424" bIns="45712"/>
            <a:lstStyle/>
            <a:p>
              <a:endParaRPr lang="en-US" dirty="0">
                <a:solidFill>
                  <a:schemeClr val="bg1"/>
                </a:solidFill>
                <a:latin typeface="+mj-lt"/>
              </a:endParaRPr>
            </a:p>
          </p:txBody>
        </p:sp>
        <p:sp>
          <p:nvSpPr>
            <p:cNvPr id="18" name="Freeform 17"/>
            <p:cNvSpPr>
              <a:spLocks/>
            </p:cNvSpPr>
            <p:nvPr userDrawn="1"/>
          </p:nvSpPr>
          <p:spPr bwMode="black">
            <a:xfrm>
              <a:off x="7703257" y="207275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lIns="91424" tIns="45712" rIns="91424" bIns="45712"/>
            <a:lstStyle/>
            <a:p>
              <a:endParaRPr lang="en-US" dirty="0">
                <a:solidFill>
                  <a:schemeClr val="bg1"/>
                </a:solidFill>
                <a:latin typeface="+mj-lt"/>
              </a:endParaRPr>
            </a:p>
          </p:txBody>
        </p:sp>
        <p:sp>
          <p:nvSpPr>
            <p:cNvPr id="19" name="Freeform 18"/>
            <p:cNvSpPr>
              <a:spLocks/>
            </p:cNvSpPr>
            <p:nvPr userDrawn="1"/>
          </p:nvSpPr>
          <p:spPr bwMode="black">
            <a:xfrm>
              <a:off x="8011068" y="2225012"/>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lIns="91424" tIns="45712" rIns="91424" bIns="45712"/>
            <a:lstStyle/>
            <a:p>
              <a:endParaRPr lang="en-US" dirty="0">
                <a:solidFill>
                  <a:schemeClr val="bg1"/>
                </a:solidFill>
                <a:latin typeface="+mj-lt"/>
              </a:endParaRPr>
            </a:p>
          </p:txBody>
        </p:sp>
      </p:grpSp>
      <p:sp>
        <p:nvSpPr>
          <p:cNvPr id="20" name="TextBox 19"/>
          <p:cNvSpPr txBox="1"/>
          <p:nvPr/>
        </p:nvSpPr>
        <p:spPr>
          <a:xfrm>
            <a:off x="0" y="4717706"/>
            <a:ext cx="3155979" cy="246221"/>
          </a:xfrm>
          <a:prstGeom prst="rect">
            <a:avLst/>
          </a:prstGeom>
          <a:noFill/>
        </p:spPr>
        <p:txBody>
          <a:bodyPr wrap="square" rtlCol="0">
            <a:spAutoFit/>
          </a:bodyPr>
          <a:lstStyle/>
          <a:p>
            <a:r>
              <a:rPr lang="en-US" sz="1000" dirty="0" smtClean="0">
                <a:solidFill>
                  <a:schemeClr val="bg1">
                    <a:lumMod val="65000"/>
                  </a:schemeClr>
                </a:solidFill>
              </a:rPr>
              <a:t>Cisco Public 2017 All Rights Reserved</a:t>
            </a:r>
            <a:endParaRPr lang="en-US" sz="1000" dirty="0">
              <a:solidFill>
                <a:schemeClr val="bg1">
                  <a:lumMod val="65000"/>
                </a:schemeClr>
              </a:solidFill>
            </a:endParaRPr>
          </a:p>
        </p:txBody>
      </p:sp>
      <p:sp>
        <p:nvSpPr>
          <p:cNvPr id="21" name="TextBox 20"/>
          <p:cNvSpPr txBox="1"/>
          <p:nvPr/>
        </p:nvSpPr>
        <p:spPr>
          <a:xfrm>
            <a:off x="822982" y="1944829"/>
            <a:ext cx="3866732" cy="1754310"/>
          </a:xfrm>
          <a:prstGeom prst="rect">
            <a:avLst/>
          </a:prstGeom>
          <a:noFill/>
        </p:spPr>
        <p:txBody>
          <a:bodyPr wrap="none" lIns="91424" tIns="45712" rIns="91424" bIns="45712" rtlCol="0">
            <a:spAutoFit/>
          </a:bodyPr>
          <a:lstStyle/>
          <a:p>
            <a:r>
              <a:rPr lang="en-US" sz="3600" b="1" dirty="0" err="1" smtClean="0">
                <a:solidFill>
                  <a:schemeClr val="tx2"/>
                </a:solidFill>
                <a:latin typeface="+mj-lt"/>
              </a:rPr>
              <a:t>trice@cisco.com</a:t>
            </a:r>
            <a:endParaRPr lang="en-US" sz="3600" b="1" dirty="0" smtClean="0">
              <a:solidFill>
                <a:schemeClr val="tx2"/>
              </a:solidFill>
              <a:latin typeface="+mj-lt"/>
            </a:endParaRPr>
          </a:p>
          <a:p>
            <a:endParaRPr lang="en-US" sz="3600" b="1" dirty="0" smtClean="0">
              <a:solidFill>
                <a:schemeClr val="tx2"/>
              </a:solidFill>
              <a:latin typeface="+mj-lt"/>
            </a:endParaRPr>
          </a:p>
          <a:p>
            <a:r>
              <a:rPr lang="en-US" sz="3600" b="1" dirty="0" smtClean="0">
                <a:solidFill>
                  <a:schemeClr val="tx2"/>
                </a:solidFill>
                <a:latin typeface="+mj-lt"/>
              </a:rPr>
              <a:t>      @rtphokie</a:t>
            </a:r>
            <a:endParaRPr lang="en-US" sz="3600" b="1" dirty="0">
              <a:solidFill>
                <a:schemeClr val="tx2"/>
              </a:solidFill>
              <a:latin typeface="+mj-lt"/>
            </a:endParaRPr>
          </a:p>
        </p:txBody>
      </p:sp>
    </p:spTree>
    <p:extLst>
      <p:ext uri="{BB962C8B-B14F-4D97-AF65-F5344CB8AC3E}">
        <p14:creationId xmlns:p14="http://schemas.microsoft.com/office/powerpoint/2010/main" val="854994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803321"/>
          </a:xfrm>
          <a:prstGeom prst="rect">
            <a:avLst/>
          </a:prstGeom>
        </p:spPr>
      </p:pic>
    </p:spTree>
    <p:extLst>
      <p:ext uri="{BB962C8B-B14F-4D97-AF65-F5344CB8AC3E}">
        <p14:creationId xmlns:p14="http://schemas.microsoft.com/office/powerpoint/2010/main" val="1830440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8900" y="0"/>
            <a:ext cx="9232900" cy="51435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5000" y="0"/>
            <a:ext cx="7833788" cy="5143500"/>
          </a:xfrm>
          <a:prstGeom prst="rect">
            <a:avLst/>
          </a:prstGeom>
        </p:spPr>
      </p:pic>
    </p:spTree>
    <p:extLst>
      <p:ext uri="{BB962C8B-B14F-4D97-AF65-F5344CB8AC3E}">
        <p14:creationId xmlns:p14="http://schemas.microsoft.com/office/powerpoint/2010/main" val="2950864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6508" r="-1"/>
          <a:stretch/>
        </p:blipFill>
        <p:spPr>
          <a:xfrm>
            <a:off x="-595010" y="0"/>
            <a:ext cx="9739010" cy="5143500"/>
          </a:xfrm>
          <a:prstGeom prst="rect">
            <a:avLst/>
          </a:prstGeom>
        </p:spPr>
      </p:pic>
      <p:pic>
        <p:nvPicPr>
          <p:cNvPr id="3" name="Picture 2"/>
          <p:cNvPicPr>
            <a:picLocks noChangeAspect="1"/>
          </p:cNvPicPr>
          <p:nvPr/>
        </p:nvPicPr>
        <p:blipFill rotWithShape="1">
          <a:blip r:embed="rId4">
            <a:biLevel thresh="25000"/>
            <a:extLst>
              <a:ext uri="{28A0092B-C50C-407E-A947-70E740481C1C}">
                <a14:useLocalDpi xmlns:a14="http://schemas.microsoft.com/office/drawing/2010/main"/>
              </a:ext>
            </a:extLst>
          </a:blip>
          <a:srcRect/>
          <a:stretch/>
        </p:blipFill>
        <p:spPr>
          <a:xfrm>
            <a:off x="1625600" y="0"/>
            <a:ext cx="2279650" cy="1270000"/>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90550" y="0"/>
            <a:ext cx="1149350" cy="1270000"/>
          </a:xfrm>
          <a:prstGeom prst="rect">
            <a:avLst/>
          </a:prstGeom>
        </p:spPr>
      </p:pic>
      <p:sp>
        <p:nvSpPr>
          <p:cNvPr id="5" name="Rectangle 4"/>
          <p:cNvSpPr/>
          <p:nvPr/>
        </p:nvSpPr>
        <p:spPr>
          <a:xfrm>
            <a:off x="746790" y="1441450"/>
            <a:ext cx="2492990" cy="369332"/>
          </a:xfrm>
          <a:prstGeom prst="rect">
            <a:avLst/>
          </a:prstGeom>
        </p:spPr>
        <p:txBody>
          <a:bodyPr wrap="none">
            <a:spAutoFit/>
          </a:bodyPr>
          <a:lstStyle/>
          <a:p>
            <a:r>
              <a:rPr lang="en-US" dirty="0" err="1" smtClean="0">
                <a:solidFill>
                  <a:schemeClr val="bg1"/>
                </a:solidFill>
              </a:rPr>
              <a:t>triangleinfosecon.com</a:t>
            </a:r>
            <a:endParaRPr lang="en-US" dirty="0">
              <a:solidFill>
                <a:schemeClr val="bg1"/>
              </a:solidFill>
            </a:endParaRPr>
          </a:p>
        </p:txBody>
      </p:sp>
      <p:sp>
        <p:nvSpPr>
          <p:cNvPr id="6" name="Rectangle 5"/>
          <p:cNvSpPr/>
          <p:nvPr/>
        </p:nvSpPr>
        <p:spPr>
          <a:xfrm>
            <a:off x="3816350" y="4259729"/>
            <a:ext cx="4378250" cy="646331"/>
          </a:xfrm>
          <a:prstGeom prst="rect">
            <a:avLst/>
          </a:prstGeom>
        </p:spPr>
        <p:txBody>
          <a:bodyPr wrap="none">
            <a:spAutoFit/>
          </a:bodyPr>
          <a:lstStyle/>
          <a:p>
            <a:r>
              <a:rPr lang="en-US" dirty="0">
                <a:solidFill>
                  <a:schemeClr val="bg1"/>
                </a:solidFill>
                <a:latin typeface="+mj-lt"/>
              </a:rPr>
              <a:t>Friday October 27, </a:t>
            </a:r>
            <a:r>
              <a:rPr lang="en-US" dirty="0" smtClean="0">
                <a:solidFill>
                  <a:schemeClr val="bg1"/>
                </a:solidFill>
                <a:latin typeface="+mj-lt"/>
              </a:rPr>
              <a:t>2017</a:t>
            </a:r>
          </a:p>
          <a:p>
            <a:r>
              <a:rPr lang="en-US" dirty="0" smtClean="0">
                <a:solidFill>
                  <a:schemeClr val="bg1"/>
                </a:solidFill>
                <a:latin typeface="+mj-lt"/>
              </a:rPr>
              <a:t>Raleigh Convention Center, Raleigh, NC</a:t>
            </a:r>
            <a:r>
              <a:rPr lang="en-US" dirty="0">
                <a:solidFill>
                  <a:schemeClr val="bg1"/>
                </a:solidFill>
                <a:latin typeface="+mj-lt"/>
              </a:rPr>
              <a:t> </a:t>
            </a:r>
            <a:endParaRPr lang="en-US" b="0" i="0" dirty="0">
              <a:solidFill>
                <a:schemeClr val="bg1"/>
              </a:solidFill>
              <a:effectLst/>
              <a:latin typeface="+mj-lt"/>
            </a:endParaRPr>
          </a:p>
        </p:txBody>
      </p:sp>
    </p:spTree>
    <p:extLst>
      <p:ext uri="{BB962C8B-B14F-4D97-AF65-F5344CB8AC3E}">
        <p14:creationId xmlns:p14="http://schemas.microsoft.com/office/powerpoint/2010/main" val="14010121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this workshop we will setup</a:t>
            </a:r>
            <a:endParaRPr lang="en-US" dirty="0"/>
          </a:p>
        </p:txBody>
      </p:sp>
      <p:sp>
        <p:nvSpPr>
          <p:cNvPr id="3" name="Text Placeholder 2"/>
          <p:cNvSpPr>
            <a:spLocks noGrp="1"/>
          </p:cNvSpPr>
          <p:nvPr>
            <p:ph type="body" sz="quarter" idx="4294967295"/>
          </p:nvPr>
        </p:nvSpPr>
        <p:spPr>
          <a:xfrm>
            <a:off x="0" y="769938"/>
            <a:ext cx="8203767" cy="3782397"/>
          </a:xfrm>
        </p:spPr>
        <p:txBody>
          <a:bodyPr>
            <a:normAutofit/>
          </a:bodyPr>
          <a:lstStyle/>
          <a:p>
            <a:r>
              <a:rPr lang="en-US" dirty="0" smtClean="0"/>
              <a:t>A source code repository </a:t>
            </a:r>
          </a:p>
          <a:p>
            <a:r>
              <a:rPr lang="en-US" dirty="0" smtClean="0"/>
              <a:t>A centralized build server</a:t>
            </a:r>
          </a:p>
          <a:p>
            <a:r>
              <a:rPr lang="en-US" dirty="0" smtClean="0"/>
              <a:t>Deploy a simple micro service into the cloud</a:t>
            </a:r>
          </a:p>
          <a:p>
            <a:endParaRPr lang="en-US" dirty="0"/>
          </a:p>
          <a:p>
            <a:pPr marL="0" indent="0">
              <a:buNone/>
            </a:pPr>
            <a:r>
              <a:rPr lang="en-US" dirty="0" smtClean="0"/>
              <a:t>Along the way, we’ll form them into a continuous integration toolchain </a:t>
            </a:r>
            <a:r>
              <a:rPr lang="mr-IN" dirty="0" smtClean="0"/>
              <a:t>…</a:t>
            </a:r>
            <a:r>
              <a:rPr lang="en-US" dirty="0" smtClean="0"/>
              <a:t> </a:t>
            </a:r>
            <a:r>
              <a:rPr lang="en-US" i="1" dirty="0" smtClean="0"/>
              <a:t>securely</a:t>
            </a:r>
            <a:endParaRPr lang="en-US" i="1" dirty="0"/>
          </a:p>
        </p:txBody>
      </p:sp>
      <p:pic>
        <p:nvPicPr>
          <p:cNvPr id="4" name="Picture 3"/>
          <p:cNvPicPr>
            <a:picLocks noChangeAspect="1"/>
          </p:cNvPicPr>
          <p:nvPr/>
        </p:nvPicPr>
        <p:blipFill>
          <a:blip r:embed="rId2"/>
          <a:stretch>
            <a:fillRect/>
          </a:stretch>
        </p:blipFill>
        <p:spPr>
          <a:xfrm>
            <a:off x="8254784" y="582118"/>
            <a:ext cx="726563" cy="726563"/>
          </a:xfrm>
          <a:prstGeom prst="rect">
            <a:avLst/>
          </a:prstGeom>
        </p:spPr>
      </p:pic>
      <p:pic>
        <p:nvPicPr>
          <p:cNvPr id="5" name="Picture 4"/>
          <p:cNvPicPr>
            <a:picLocks noChangeAspect="1"/>
          </p:cNvPicPr>
          <p:nvPr/>
        </p:nvPicPr>
        <p:blipFill>
          <a:blip r:embed="rId3"/>
          <a:stretch>
            <a:fillRect/>
          </a:stretch>
        </p:blipFill>
        <p:spPr>
          <a:xfrm>
            <a:off x="8305800" y="1238865"/>
            <a:ext cx="624530" cy="731308"/>
          </a:xfrm>
          <a:prstGeom prst="rect">
            <a:avLst/>
          </a:prstGeom>
        </p:spPr>
      </p:pic>
      <p:pic>
        <p:nvPicPr>
          <p:cNvPr id="6" name="Picture 5"/>
          <p:cNvPicPr>
            <a:picLocks noChangeAspect="1"/>
          </p:cNvPicPr>
          <p:nvPr/>
        </p:nvPicPr>
        <p:blipFill>
          <a:blip r:embed="rId4"/>
          <a:stretch>
            <a:fillRect/>
          </a:stretch>
        </p:blipFill>
        <p:spPr>
          <a:xfrm>
            <a:off x="8340116" y="1996632"/>
            <a:ext cx="555897" cy="769443"/>
          </a:xfrm>
          <a:prstGeom prst="rect">
            <a:avLst/>
          </a:prstGeom>
        </p:spPr>
      </p:pic>
      <p:pic>
        <p:nvPicPr>
          <p:cNvPr id="7" name="Picture 6"/>
          <p:cNvPicPr>
            <a:picLocks noChangeAspect="1"/>
          </p:cNvPicPr>
          <p:nvPr/>
        </p:nvPicPr>
        <p:blipFill>
          <a:blip r:embed="rId5"/>
          <a:stretch>
            <a:fillRect/>
          </a:stretch>
        </p:blipFill>
        <p:spPr>
          <a:xfrm>
            <a:off x="7026483" y="3167030"/>
            <a:ext cx="1692242" cy="1640962"/>
          </a:xfrm>
          <a:prstGeom prst="rect">
            <a:avLst/>
          </a:prstGeom>
        </p:spPr>
      </p:pic>
    </p:spTree>
    <p:extLst>
      <p:ext uri="{BB962C8B-B14F-4D97-AF65-F5344CB8AC3E}">
        <p14:creationId xmlns:p14="http://schemas.microsoft.com/office/powerpoint/2010/main" val="7214554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Code pipeline</a:t>
            </a:r>
            <a:endParaRPr lang="en-US" dirty="0"/>
          </a:p>
        </p:txBody>
      </p:sp>
      <p:grpSp>
        <p:nvGrpSpPr>
          <p:cNvPr id="53" name="Group 52"/>
          <p:cNvGrpSpPr/>
          <p:nvPr/>
        </p:nvGrpSpPr>
        <p:grpSpPr>
          <a:xfrm>
            <a:off x="2713477" y="2435162"/>
            <a:ext cx="1531515" cy="1248329"/>
            <a:chOff x="2942445" y="3067648"/>
            <a:chExt cx="1531515" cy="1248329"/>
          </a:xfrm>
        </p:grpSpPr>
        <p:pic>
          <p:nvPicPr>
            <p:cNvPr id="20" name="Picture 19"/>
            <p:cNvPicPr>
              <a:picLocks noChangeAspect="1"/>
            </p:cNvPicPr>
            <p:nvPr/>
          </p:nvPicPr>
          <p:blipFill>
            <a:blip r:embed="rId2"/>
            <a:stretch>
              <a:fillRect/>
            </a:stretch>
          </p:blipFill>
          <p:spPr>
            <a:xfrm>
              <a:off x="2942445" y="3155129"/>
              <a:ext cx="835742" cy="507829"/>
            </a:xfrm>
            <a:prstGeom prst="rect">
              <a:avLst/>
            </a:prstGeom>
          </p:spPr>
        </p:pic>
        <p:pic>
          <p:nvPicPr>
            <p:cNvPr id="21" name="Picture 20"/>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808456" y="3067648"/>
              <a:ext cx="665504" cy="682789"/>
            </a:xfrm>
            <a:prstGeom prst="rect">
              <a:avLst/>
            </a:prstGeom>
          </p:spPr>
        </p:pic>
        <p:pic>
          <p:nvPicPr>
            <p:cNvPr id="22" name="Picture 21"/>
            <p:cNvPicPr>
              <a:picLocks noChangeAspect="1"/>
            </p:cNvPicPr>
            <p:nvPr/>
          </p:nvPicPr>
          <p:blipFill>
            <a:blip r:embed="rId4"/>
            <a:stretch>
              <a:fillRect/>
            </a:stretch>
          </p:blipFill>
          <p:spPr>
            <a:xfrm>
              <a:off x="3261602" y="4056974"/>
              <a:ext cx="925010" cy="259003"/>
            </a:xfrm>
            <a:prstGeom prst="rect">
              <a:avLst/>
            </a:prstGeom>
          </p:spPr>
        </p:pic>
        <p:pic>
          <p:nvPicPr>
            <p:cNvPr id="23" name="Picture 22"/>
            <p:cNvPicPr>
              <a:picLocks noChangeAspect="1"/>
            </p:cNvPicPr>
            <p:nvPr/>
          </p:nvPicPr>
          <p:blipFill>
            <a:blip r:embed="rId5"/>
            <a:stretch>
              <a:fillRect/>
            </a:stretch>
          </p:blipFill>
          <p:spPr>
            <a:xfrm>
              <a:off x="3163238" y="3750437"/>
              <a:ext cx="1023374" cy="230259"/>
            </a:xfrm>
            <a:prstGeom prst="rect">
              <a:avLst/>
            </a:prstGeom>
          </p:spPr>
        </p:pic>
      </p:grpSp>
      <p:grpSp>
        <p:nvGrpSpPr>
          <p:cNvPr id="34" name="Group 33"/>
          <p:cNvGrpSpPr/>
          <p:nvPr/>
        </p:nvGrpSpPr>
        <p:grpSpPr>
          <a:xfrm>
            <a:off x="764741" y="949281"/>
            <a:ext cx="7418438" cy="1391265"/>
            <a:chOff x="929149" y="1617406"/>
            <a:chExt cx="7418438" cy="1391265"/>
          </a:xfrm>
        </p:grpSpPr>
        <p:grpSp>
          <p:nvGrpSpPr>
            <p:cNvPr id="35" name="Group 34"/>
            <p:cNvGrpSpPr/>
            <p:nvPr/>
          </p:nvGrpSpPr>
          <p:grpSpPr>
            <a:xfrm>
              <a:off x="929149" y="1617406"/>
              <a:ext cx="7418438" cy="1391264"/>
              <a:chOff x="899652" y="2158181"/>
              <a:chExt cx="4547420" cy="904567"/>
            </a:xfrm>
          </p:grpSpPr>
          <p:sp>
            <p:nvSpPr>
              <p:cNvPr id="44" name="Can 43"/>
              <p:cNvSpPr/>
              <p:nvPr/>
            </p:nvSpPr>
            <p:spPr>
              <a:xfrm rot="5400000">
                <a:off x="1091381" y="1966452"/>
                <a:ext cx="904567" cy="1288025"/>
              </a:xfrm>
              <a:prstGeom prst="can">
                <a:avLst/>
              </a:prstGeom>
              <a:ln w="381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5" name="Can 44"/>
              <p:cNvSpPr/>
              <p:nvPr/>
            </p:nvSpPr>
            <p:spPr>
              <a:xfrm rot="5400000">
                <a:off x="2177846" y="1966452"/>
                <a:ext cx="904567" cy="1288025"/>
              </a:xfrm>
              <a:prstGeom prst="can">
                <a:avLst/>
              </a:prstGeom>
              <a:ln w="381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6" name="Can 45"/>
              <p:cNvSpPr/>
              <p:nvPr/>
            </p:nvSpPr>
            <p:spPr>
              <a:xfrm rot="5400000">
                <a:off x="3264311" y="1966452"/>
                <a:ext cx="904567" cy="1288025"/>
              </a:xfrm>
              <a:prstGeom prst="can">
                <a:avLst/>
              </a:prstGeom>
              <a:ln w="381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7" name="Can 46"/>
              <p:cNvSpPr/>
              <p:nvPr/>
            </p:nvSpPr>
            <p:spPr>
              <a:xfrm rot="5400000">
                <a:off x="4350776" y="1966452"/>
                <a:ext cx="904567" cy="1288025"/>
              </a:xfrm>
              <a:prstGeom prst="can">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
          <p:nvSpPr>
            <p:cNvPr id="36" name="TextBox 35"/>
            <p:cNvSpPr txBox="1"/>
            <p:nvPr/>
          </p:nvSpPr>
          <p:spPr>
            <a:xfrm>
              <a:off x="1058267" y="1617406"/>
              <a:ext cx="1514168" cy="369332"/>
            </a:xfrm>
            <a:prstGeom prst="rect">
              <a:avLst/>
            </a:prstGeom>
            <a:noFill/>
          </p:spPr>
          <p:txBody>
            <a:bodyPr wrap="square" rtlCol="0">
              <a:spAutoFit/>
            </a:bodyPr>
            <a:lstStyle/>
            <a:p>
              <a:pPr algn="ctr"/>
              <a:r>
                <a:rPr lang="en-US" dirty="0" smtClean="0"/>
                <a:t>SOURCE</a:t>
              </a:r>
              <a:endParaRPr lang="en-US" dirty="0"/>
            </a:p>
          </p:txBody>
        </p:sp>
        <p:sp>
          <p:nvSpPr>
            <p:cNvPr id="37" name="TextBox 36"/>
            <p:cNvSpPr txBox="1"/>
            <p:nvPr/>
          </p:nvSpPr>
          <p:spPr>
            <a:xfrm>
              <a:off x="2830673" y="1617406"/>
              <a:ext cx="1514168" cy="369332"/>
            </a:xfrm>
            <a:prstGeom prst="rect">
              <a:avLst/>
            </a:prstGeom>
            <a:noFill/>
          </p:spPr>
          <p:txBody>
            <a:bodyPr wrap="square" rtlCol="0">
              <a:spAutoFit/>
            </a:bodyPr>
            <a:lstStyle/>
            <a:p>
              <a:pPr algn="ctr"/>
              <a:r>
                <a:rPr lang="en-US" dirty="0" smtClean="0"/>
                <a:t>BUILD</a:t>
              </a:r>
              <a:endParaRPr lang="en-US" dirty="0"/>
            </a:p>
          </p:txBody>
        </p:sp>
        <p:sp>
          <p:nvSpPr>
            <p:cNvPr id="38" name="TextBox 37"/>
            <p:cNvSpPr txBox="1"/>
            <p:nvPr/>
          </p:nvSpPr>
          <p:spPr>
            <a:xfrm>
              <a:off x="4667639" y="1617406"/>
              <a:ext cx="1514168" cy="369332"/>
            </a:xfrm>
            <a:prstGeom prst="rect">
              <a:avLst/>
            </a:prstGeom>
            <a:noFill/>
          </p:spPr>
          <p:txBody>
            <a:bodyPr wrap="square" rtlCol="0">
              <a:spAutoFit/>
            </a:bodyPr>
            <a:lstStyle/>
            <a:p>
              <a:pPr algn="ctr"/>
              <a:r>
                <a:rPr lang="en-US" dirty="0" smtClean="0"/>
                <a:t>STAGING</a:t>
              </a:r>
              <a:endParaRPr lang="en-US" dirty="0"/>
            </a:p>
          </p:txBody>
        </p:sp>
        <p:sp>
          <p:nvSpPr>
            <p:cNvPr id="39" name="TextBox 38"/>
            <p:cNvSpPr txBox="1"/>
            <p:nvPr/>
          </p:nvSpPr>
          <p:spPr>
            <a:xfrm>
              <a:off x="6375486" y="1648183"/>
              <a:ext cx="1514168" cy="307777"/>
            </a:xfrm>
            <a:prstGeom prst="rect">
              <a:avLst/>
            </a:prstGeom>
            <a:noFill/>
          </p:spPr>
          <p:txBody>
            <a:bodyPr wrap="square" rtlCol="0">
              <a:spAutoFit/>
            </a:bodyPr>
            <a:lstStyle/>
            <a:p>
              <a:pPr algn="ctr"/>
              <a:r>
                <a:rPr lang="en-US" sz="1400" dirty="0" smtClean="0"/>
                <a:t>PRODUCTION</a:t>
              </a:r>
              <a:endParaRPr lang="en-US" sz="1400" dirty="0"/>
            </a:p>
          </p:txBody>
        </p:sp>
        <p:sp>
          <p:nvSpPr>
            <p:cNvPr id="40" name="TextBox 39"/>
            <p:cNvSpPr txBox="1"/>
            <p:nvPr/>
          </p:nvSpPr>
          <p:spPr>
            <a:xfrm>
              <a:off x="1139551" y="2408507"/>
              <a:ext cx="1402396" cy="600164"/>
            </a:xfrm>
            <a:prstGeom prst="rect">
              <a:avLst/>
            </a:prstGeom>
            <a:noFill/>
          </p:spPr>
          <p:txBody>
            <a:bodyPr wrap="square" rtlCol="0">
              <a:spAutoFit/>
            </a:bodyPr>
            <a:lstStyle/>
            <a:p>
              <a:pPr algn="ctr"/>
              <a:r>
                <a:rPr lang="en-US" sz="1100" i="1" dirty="0" smtClean="0"/>
                <a:t>Developers</a:t>
              </a:r>
            </a:p>
            <a:p>
              <a:pPr algn="ctr"/>
              <a:r>
                <a:rPr lang="en-US" sz="1100" i="1" dirty="0" smtClean="0"/>
                <a:t>commit code &amp; test changes</a:t>
              </a:r>
              <a:endParaRPr lang="en-US" sz="1100" i="1" dirty="0"/>
            </a:p>
          </p:txBody>
        </p:sp>
        <p:sp>
          <p:nvSpPr>
            <p:cNvPr id="41" name="TextBox 40"/>
            <p:cNvSpPr txBox="1"/>
            <p:nvPr/>
          </p:nvSpPr>
          <p:spPr>
            <a:xfrm>
              <a:off x="2942445" y="2641025"/>
              <a:ext cx="1402396" cy="261610"/>
            </a:xfrm>
            <a:prstGeom prst="rect">
              <a:avLst/>
            </a:prstGeom>
            <a:noFill/>
          </p:spPr>
          <p:txBody>
            <a:bodyPr wrap="square" rtlCol="0">
              <a:spAutoFit/>
            </a:bodyPr>
            <a:lstStyle/>
            <a:p>
              <a:pPr algn="ctr"/>
              <a:r>
                <a:rPr lang="en-US" sz="1100" i="1" dirty="0" smtClean="0"/>
                <a:t>Changes are built ..</a:t>
              </a:r>
              <a:endParaRPr lang="en-US" sz="1100" i="1" dirty="0"/>
            </a:p>
          </p:txBody>
        </p:sp>
        <p:sp>
          <p:nvSpPr>
            <p:cNvPr id="42" name="TextBox 41"/>
            <p:cNvSpPr txBox="1"/>
            <p:nvPr/>
          </p:nvSpPr>
          <p:spPr>
            <a:xfrm>
              <a:off x="4723525" y="2641025"/>
              <a:ext cx="1402396" cy="261610"/>
            </a:xfrm>
            <a:prstGeom prst="rect">
              <a:avLst/>
            </a:prstGeom>
            <a:noFill/>
          </p:spPr>
          <p:txBody>
            <a:bodyPr wrap="square" rtlCol="0">
              <a:spAutoFit/>
            </a:bodyPr>
            <a:lstStyle/>
            <a:p>
              <a:pPr algn="ctr"/>
              <a:r>
                <a:rPr lang="mr-IN" sz="1100" i="1" dirty="0" smtClean="0"/>
                <a:t>…</a:t>
              </a:r>
              <a:r>
                <a:rPr lang="en-US" sz="1100" i="1" dirty="0" smtClean="0"/>
                <a:t> and tested</a:t>
              </a:r>
              <a:endParaRPr lang="en-US" sz="1100" i="1" dirty="0"/>
            </a:p>
          </p:txBody>
        </p:sp>
        <p:sp>
          <p:nvSpPr>
            <p:cNvPr id="43" name="TextBox 42"/>
            <p:cNvSpPr txBox="1"/>
            <p:nvPr/>
          </p:nvSpPr>
          <p:spPr>
            <a:xfrm>
              <a:off x="6343100" y="2556387"/>
              <a:ext cx="1578939" cy="430887"/>
            </a:xfrm>
            <a:prstGeom prst="rect">
              <a:avLst/>
            </a:prstGeom>
            <a:noFill/>
          </p:spPr>
          <p:txBody>
            <a:bodyPr wrap="square" rtlCol="0">
              <a:spAutoFit/>
            </a:bodyPr>
            <a:lstStyle/>
            <a:p>
              <a:pPr algn="ctr"/>
              <a:r>
                <a:rPr lang="en-US" sz="1100" i="1" dirty="0" smtClean="0"/>
                <a:t>Deployed to </a:t>
              </a:r>
            </a:p>
            <a:p>
              <a:pPr algn="ctr"/>
              <a:r>
                <a:rPr lang="en-US" sz="1100" i="1" dirty="0" smtClean="0"/>
                <a:t>public servers</a:t>
              </a:r>
              <a:endParaRPr lang="en-US" sz="1100" i="1" dirty="0"/>
            </a:p>
          </p:txBody>
        </p:sp>
      </p:grpSp>
      <p:grpSp>
        <p:nvGrpSpPr>
          <p:cNvPr id="52" name="Group 51"/>
          <p:cNvGrpSpPr/>
          <p:nvPr/>
        </p:nvGrpSpPr>
        <p:grpSpPr>
          <a:xfrm>
            <a:off x="4493872" y="2471194"/>
            <a:ext cx="1637269" cy="1334539"/>
            <a:chOff x="4538519" y="2343904"/>
            <a:chExt cx="1637269" cy="1334539"/>
          </a:xfrm>
        </p:grpSpPr>
        <p:pic>
          <p:nvPicPr>
            <p:cNvPr id="48" name="Picture 47"/>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4538519" y="2343904"/>
              <a:ext cx="1637269" cy="374954"/>
            </a:xfrm>
            <a:prstGeom prst="rect">
              <a:avLst/>
            </a:prstGeom>
          </p:spPr>
        </p:pic>
        <p:pic>
          <p:nvPicPr>
            <p:cNvPr id="49" name="Picture 48"/>
            <p:cNvPicPr>
              <a:picLocks noChangeAspect="1"/>
            </p:cNvPicPr>
            <p:nvPr/>
          </p:nvPicPr>
          <p:blipFill>
            <a:blip r:embed="rId7"/>
            <a:stretch>
              <a:fillRect/>
            </a:stretch>
          </p:blipFill>
          <p:spPr>
            <a:xfrm>
              <a:off x="4634269" y="2647774"/>
              <a:ext cx="1445767" cy="142167"/>
            </a:xfrm>
            <a:prstGeom prst="rect">
              <a:avLst/>
            </a:prstGeom>
          </p:spPr>
        </p:pic>
        <p:pic>
          <p:nvPicPr>
            <p:cNvPr id="50" name="Picture 4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661564" y="2781798"/>
              <a:ext cx="1426043" cy="341386"/>
            </a:xfrm>
            <a:prstGeom prst="rect">
              <a:avLst/>
            </a:prstGeom>
          </p:spPr>
        </p:pic>
        <p:pic>
          <p:nvPicPr>
            <p:cNvPr id="51" name="Picture 50"/>
            <p:cNvPicPr>
              <a:picLocks noChangeAspect="1"/>
            </p:cNvPicPr>
            <p:nvPr/>
          </p:nvPicPr>
          <p:blipFill>
            <a:blip r:embed="rId9"/>
            <a:stretch>
              <a:fillRect/>
            </a:stretch>
          </p:blipFill>
          <p:spPr>
            <a:xfrm>
              <a:off x="4661564" y="3022728"/>
              <a:ext cx="1311430" cy="655715"/>
            </a:xfrm>
            <a:prstGeom prst="rect">
              <a:avLst/>
            </a:prstGeom>
          </p:spPr>
        </p:pic>
      </p:grpSp>
      <p:grpSp>
        <p:nvGrpSpPr>
          <p:cNvPr id="61" name="Group 60"/>
          <p:cNvGrpSpPr/>
          <p:nvPr/>
        </p:nvGrpSpPr>
        <p:grpSpPr>
          <a:xfrm>
            <a:off x="844073" y="2405817"/>
            <a:ext cx="1768565" cy="1224161"/>
            <a:chOff x="844073" y="2405817"/>
            <a:chExt cx="1768565" cy="1224161"/>
          </a:xfrm>
        </p:grpSpPr>
        <p:grpSp>
          <p:nvGrpSpPr>
            <p:cNvPr id="54" name="Group 53"/>
            <p:cNvGrpSpPr/>
            <p:nvPr/>
          </p:nvGrpSpPr>
          <p:grpSpPr>
            <a:xfrm>
              <a:off x="844073" y="2405817"/>
              <a:ext cx="1768565" cy="631644"/>
              <a:chOff x="930058" y="3067648"/>
              <a:chExt cx="1768565" cy="631644"/>
            </a:xfrm>
          </p:grpSpPr>
          <p:pic>
            <p:nvPicPr>
              <p:cNvPr id="29" name="Picture 28"/>
              <p:cNvPicPr>
                <a:picLocks noChangeAspect="1"/>
              </p:cNvPicPr>
              <p:nvPr/>
            </p:nvPicPr>
            <p:blipFill>
              <a:blip r:embed="rId10"/>
              <a:stretch>
                <a:fillRect/>
              </a:stretch>
            </p:blipFill>
            <p:spPr>
              <a:xfrm>
                <a:off x="1404377" y="3118792"/>
                <a:ext cx="967500" cy="580500"/>
              </a:xfrm>
              <a:prstGeom prst="rect">
                <a:avLst/>
              </a:prstGeom>
            </p:spPr>
          </p:pic>
          <p:pic>
            <p:nvPicPr>
              <p:cNvPr id="30" name="Picture 29"/>
              <p:cNvPicPr>
                <a:picLocks noChangeAspect="1"/>
              </p:cNvPicPr>
              <p:nvPr/>
            </p:nvPicPr>
            <p:blipFill>
              <a:blip r:embed="rId11"/>
              <a:stretch>
                <a:fillRect/>
              </a:stretch>
            </p:blipFill>
            <p:spPr>
              <a:xfrm>
                <a:off x="930058" y="3067648"/>
                <a:ext cx="586886" cy="586886"/>
              </a:xfrm>
              <a:prstGeom prst="rect">
                <a:avLst/>
              </a:prstGeom>
            </p:spPr>
          </p:pic>
          <p:pic>
            <p:nvPicPr>
              <p:cNvPr id="32" name="Picture 31"/>
              <p:cNvPicPr>
                <a:picLocks noChangeAspect="1"/>
              </p:cNvPicPr>
              <p:nvPr/>
            </p:nvPicPr>
            <p:blipFill>
              <a:blip r:embed="rId12"/>
              <a:stretch>
                <a:fillRect/>
              </a:stretch>
            </p:blipFill>
            <p:spPr>
              <a:xfrm>
                <a:off x="2275730" y="3090673"/>
                <a:ext cx="422893" cy="571891"/>
              </a:xfrm>
              <a:prstGeom prst="rect">
                <a:avLst/>
              </a:prstGeom>
            </p:spPr>
          </p:pic>
        </p:grpSp>
        <p:pic>
          <p:nvPicPr>
            <p:cNvPr id="55" name="Picture 54"/>
            <p:cNvPicPr>
              <a:picLocks noChangeAspect="1"/>
            </p:cNvPicPr>
            <p:nvPr/>
          </p:nvPicPr>
          <p:blipFill>
            <a:blip r:embed="rId13"/>
            <a:stretch>
              <a:fillRect/>
            </a:stretch>
          </p:blipFill>
          <p:spPr>
            <a:xfrm>
              <a:off x="1054490" y="3116699"/>
              <a:ext cx="1036928" cy="513279"/>
            </a:xfrm>
            <a:prstGeom prst="rect">
              <a:avLst/>
            </a:prstGeom>
          </p:spPr>
        </p:pic>
      </p:grpSp>
      <p:grpSp>
        <p:nvGrpSpPr>
          <p:cNvPr id="60" name="Group 59"/>
          <p:cNvGrpSpPr/>
          <p:nvPr/>
        </p:nvGrpSpPr>
        <p:grpSpPr>
          <a:xfrm>
            <a:off x="6178692" y="2435162"/>
            <a:ext cx="1743108" cy="1855549"/>
            <a:chOff x="6178692" y="2435162"/>
            <a:chExt cx="1743108" cy="1855549"/>
          </a:xfrm>
        </p:grpSpPr>
        <p:pic>
          <p:nvPicPr>
            <p:cNvPr id="56" name="Picture 55"/>
            <p:cNvPicPr>
              <a:picLocks noChangeAspect="1"/>
            </p:cNvPicPr>
            <p:nvPr/>
          </p:nvPicPr>
          <p:blipFill>
            <a:blip r:embed="rId14"/>
            <a:stretch>
              <a:fillRect/>
            </a:stretch>
          </p:blipFill>
          <p:spPr>
            <a:xfrm>
              <a:off x="6393630" y="3041865"/>
              <a:ext cx="1313232" cy="512124"/>
            </a:xfrm>
            <a:prstGeom prst="rect">
              <a:avLst/>
            </a:prstGeom>
          </p:spPr>
        </p:pic>
        <p:pic>
          <p:nvPicPr>
            <p:cNvPr id="57" name="Picture 56"/>
            <p:cNvPicPr>
              <a:picLocks noChangeAspect="1"/>
            </p:cNvPicPr>
            <p:nvPr/>
          </p:nvPicPr>
          <p:blipFill>
            <a:blip r:embed="rId15"/>
            <a:stretch>
              <a:fillRect/>
            </a:stretch>
          </p:blipFill>
          <p:spPr>
            <a:xfrm>
              <a:off x="6178692" y="2435162"/>
              <a:ext cx="1743108" cy="630486"/>
            </a:xfrm>
            <a:prstGeom prst="rect">
              <a:avLst/>
            </a:prstGeom>
          </p:spPr>
        </p:pic>
        <p:pic>
          <p:nvPicPr>
            <p:cNvPr id="58" name="Picture 57"/>
            <p:cNvPicPr>
              <a:picLocks noChangeAspect="1"/>
            </p:cNvPicPr>
            <p:nvPr/>
          </p:nvPicPr>
          <p:blipFill>
            <a:blip r:embed="rId16"/>
            <a:stretch>
              <a:fillRect/>
            </a:stretch>
          </p:blipFill>
          <p:spPr>
            <a:xfrm>
              <a:off x="6178692" y="3553989"/>
              <a:ext cx="1050220" cy="736722"/>
            </a:xfrm>
            <a:prstGeom prst="rect">
              <a:avLst/>
            </a:prstGeom>
          </p:spPr>
        </p:pic>
        <p:pic>
          <p:nvPicPr>
            <p:cNvPr id="59" name="Picture 58"/>
            <p:cNvPicPr>
              <a:picLocks noChangeAspect="1"/>
            </p:cNvPicPr>
            <p:nvPr/>
          </p:nvPicPr>
          <p:blipFill>
            <a:blip r:embed="rId17"/>
            <a:stretch>
              <a:fillRect/>
            </a:stretch>
          </p:blipFill>
          <p:spPr>
            <a:xfrm>
              <a:off x="7237280" y="3580090"/>
              <a:ext cx="684520" cy="684520"/>
            </a:xfrm>
            <a:prstGeom prst="rect">
              <a:avLst/>
            </a:prstGeom>
          </p:spPr>
        </p:pic>
      </p:grpSp>
    </p:spTree>
    <p:extLst>
      <p:ext uri="{BB962C8B-B14F-4D97-AF65-F5344CB8AC3E}">
        <p14:creationId xmlns:p14="http://schemas.microsoft.com/office/powerpoint/2010/main" val="13144424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1000"/>
                                        <p:tgtEl>
                                          <p:spTgt spid="61"/>
                                        </p:tgtEl>
                                      </p:cBhvr>
                                    </p:animEffect>
                                    <p:anim calcmode="lin" valueType="num">
                                      <p:cBhvr>
                                        <p:cTn id="8" dur="1000" fill="hold"/>
                                        <p:tgtEl>
                                          <p:spTgt spid="61"/>
                                        </p:tgtEl>
                                        <p:attrNameLst>
                                          <p:attrName>ppt_x</p:attrName>
                                        </p:attrNameLst>
                                      </p:cBhvr>
                                      <p:tavLst>
                                        <p:tav tm="0">
                                          <p:val>
                                            <p:strVal val="#ppt_x"/>
                                          </p:val>
                                        </p:tav>
                                        <p:tav tm="100000">
                                          <p:val>
                                            <p:strVal val="#ppt_x"/>
                                          </p:val>
                                        </p:tav>
                                      </p:tavLst>
                                    </p:anim>
                                    <p:anim calcmode="lin" valueType="num">
                                      <p:cBhvr>
                                        <p:cTn id="9" dur="1000" fill="hold"/>
                                        <p:tgtEl>
                                          <p:spTgt spid="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1000"/>
                                        <p:tgtEl>
                                          <p:spTgt spid="52"/>
                                        </p:tgtEl>
                                      </p:cBhvr>
                                    </p:animEffect>
                                    <p:anim calcmode="lin" valueType="num">
                                      <p:cBhvr>
                                        <p:cTn id="18" dur="1000" fill="hold"/>
                                        <p:tgtEl>
                                          <p:spTgt spid="52"/>
                                        </p:tgtEl>
                                        <p:attrNameLst>
                                          <p:attrName>ppt_x</p:attrName>
                                        </p:attrNameLst>
                                      </p:cBhvr>
                                      <p:tavLst>
                                        <p:tav tm="0">
                                          <p:val>
                                            <p:strVal val="#ppt_x"/>
                                          </p:val>
                                        </p:tav>
                                        <p:tav tm="100000">
                                          <p:val>
                                            <p:strVal val="#ppt_x"/>
                                          </p:val>
                                        </p:tav>
                                      </p:tavLst>
                                    </p:anim>
                                    <p:anim calcmode="lin" valueType="num">
                                      <p:cBhvr>
                                        <p:cTn id="19" dur="1000" fill="hold"/>
                                        <p:tgtEl>
                                          <p:spTgt spid="5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1000"/>
                                        <p:tgtEl>
                                          <p:spTgt spid="60"/>
                                        </p:tgtEl>
                                      </p:cBhvr>
                                    </p:animEffect>
                                    <p:anim calcmode="lin" valueType="num">
                                      <p:cBhvr>
                                        <p:cTn id="23" dur="1000" fill="hold"/>
                                        <p:tgtEl>
                                          <p:spTgt spid="60"/>
                                        </p:tgtEl>
                                        <p:attrNameLst>
                                          <p:attrName>ppt_x</p:attrName>
                                        </p:attrNameLst>
                                      </p:cBhvr>
                                      <p:tavLst>
                                        <p:tav tm="0">
                                          <p:val>
                                            <p:strVal val="#ppt_x"/>
                                          </p:val>
                                        </p:tav>
                                        <p:tav tm="100000">
                                          <p:val>
                                            <p:strVal val="#ppt_x"/>
                                          </p:val>
                                        </p:tav>
                                      </p:tavLst>
                                    </p:anim>
                                    <p:anim calcmode="lin" valueType="num">
                                      <p:cBhvr>
                                        <p:cTn id="24"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cCon2017-v1">
  <a:themeElements>
    <a:clrScheme name="Expo">
      <a:dk1>
        <a:sysClr val="windowText" lastClr="000000"/>
      </a:dk1>
      <a:lt1>
        <a:sysClr val="window" lastClr="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35553</TotalTime>
  <Words>688</Words>
  <Application>Microsoft Macintosh PowerPoint</Application>
  <PresentationFormat>On-screen Show (16:9)</PresentationFormat>
  <Paragraphs>246</Paragraphs>
  <Slides>43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Calibri</vt:lpstr>
      <vt:lpstr>Courier</vt:lpstr>
      <vt:lpstr>Courier New</vt:lpstr>
      <vt:lpstr>Helvetica Neue</vt:lpstr>
      <vt:lpstr>Mangal</vt:lpstr>
      <vt:lpstr>Monaco</vt:lpstr>
      <vt:lpstr>Arial</vt:lpstr>
      <vt:lpstr>SecCon2017-v1</vt:lpstr>
      <vt:lpstr>Securing your  DevOps Toolchain in the Cloud</vt:lpstr>
      <vt:lpstr>Prerequisites</vt:lpstr>
      <vt:lpstr>Python Prep (for local testing)</vt:lpstr>
      <vt:lpstr>About Me</vt:lpstr>
      <vt:lpstr>PowerPoint Presentation</vt:lpstr>
      <vt:lpstr>PowerPoint Presentation</vt:lpstr>
      <vt:lpstr>PowerPoint Presentation</vt:lpstr>
      <vt:lpstr>In this workshop we will setup</vt:lpstr>
      <vt:lpstr>Code pipeline</vt:lpstr>
      <vt:lpstr>Our Continuous Delivery Pipeline</vt:lpstr>
      <vt:lpstr>Agenda</vt:lpstr>
      <vt:lpstr>Get the app source code from GitHub</vt:lpstr>
      <vt:lpstr>Get the app running locally</vt:lpstr>
      <vt:lpstr>Test application locally</vt:lpstr>
      <vt:lpstr>Our Continuous Delivery Pipeline</vt:lpstr>
      <vt:lpstr>AWS console</vt:lpstr>
      <vt:lpstr>Elastic Beanstalk: Provision</vt:lpstr>
      <vt:lpstr>Elastic Beanstalk provision</vt:lpstr>
      <vt:lpstr>IAM: Provision EB User</vt:lpstr>
      <vt:lpstr>Our Continuous Delivery Pipeline</vt:lpstr>
      <vt:lpstr>EC2: security group</vt:lpstr>
      <vt:lpstr>EC2: launch EC2 instance</vt:lpstr>
      <vt:lpstr>AWS: launch EC2 instance</vt:lpstr>
      <vt:lpstr>Select a free tier eligible instance type, launch</vt:lpstr>
      <vt:lpstr>Create key pair &amp; launch</vt:lpstr>
      <vt:lpstr>~/.ssh/config shortcut</vt:lpstr>
      <vt:lpstr>Login!</vt:lpstr>
      <vt:lpstr>Jenkins </vt:lpstr>
      <vt:lpstr>Jenkins: installation</vt:lpstr>
      <vt:lpstr>If you get Java8 errors</vt:lpstr>
      <vt:lpstr>Jenkins: Login</vt:lpstr>
      <vt:lpstr>Jenkins: Plugins</vt:lpstr>
      <vt:lpstr>Our Continuous Delivery Pipeline</vt:lpstr>
      <vt:lpstr>Create a key pair</vt:lpstr>
      <vt:lpstr>Create a build job</vt:lpstr>
      <vt:lpstr>Github: Deploy key</vt:lpstr>
      <vt:lpstr>Apply Public Key to Github</vt:lpstr>
      <vt:lpstr>Apply Private Key to Jenkins Job</vt:lpstr>
      <vt:lpstr>Our Continuous Delivery Pipeline</vt:lpstr>
      <vt:lpstr>Jenkins: deploy to EB post build</vt:lpstr>
      <vt:lpstr>Artifact Management</vt:lpstr>
      <vt:lpstr>Before you go</vt:lpstr>
      <vt:lpstr>PowerPoint Presentation</vt:lpstr>
    </vt:vector>
  </TitlesOfParts>
  <Company>Cisco Systems, Inc.</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KC Udoh</dc:creator>
  <dc:description>Cisco Confidential</dc:description>
  <cp:lastModifiedBy>Tony Rice</cp:lastModifiedBy>
  <cp:revision>139</cp:revision>
  <cp:lastPrinted>2017-10-14T03:58:56Z</cp:lastPrinted>
  <dcterms:created xsi:type="dcterms:W3CDTF">2011-09-11T03:54:45Z</dcterms:created>
  <dcterms:modified xsi:type="dcterms:W3CDTF">2017-10-19T17:01:42Z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LatestUserAccountName">
    <vt:lpwstr>trice</vt:lpwstr>
  </property>
  <property fmtid="{D5CDD505-2E9C-101B-9397-08002B2CF9AE}" pid="3" name="Offisync_UniqueId">
    <vt:lpwstr>1801582</vt:lpwstr>
  </property>
  <property fmtid="{D5CDD505-2E9C-101B-9397-08002B2CF9AE}" pid="4" name="Offisync_UpdateToken">
    <vt:lpwstr>3</vt:lpwstr>
  </property>
  <property fmtid="{D5CDD505-2E9C-101B-9397-08002B2CF9AE}" pid="5" name="Jive_VersionGuid">
    <vt:lpwstr>ab5b109d-e834-4c6a-97aa-e61d2cb4a35d</vt:lpwstr>
  </property>
  <property fmtid="{D5CDD505-2E9C-101B-9397-08002B2CF9AE}" pid="6" name="Offisync_ProviderInitializationData">
    <vt:lpwstr>https://cisco.jiveon.com</vt:lpwstr>
  </property>
  <property fmtid="{D5CDD505-2E9C-101B-9397-08002B2CF9AE}" pid="7" name="Offisync_ServerID">
    <vt:lpwstr>07841bbc-cd3c-4a76-827f-75a2226890f4</vt:lpwstr>
  </property>
</Properties>
</file>